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29260800" cy="12192000"/>
  <p:notesSz cx="29260800" cy="12192000"/>
  <p:embeddedFontLst>
    <p:embeddedFont>
      <p:font typeface="Inter" panose="02000503000000020004" pitchFamily="2" charset="0"/>
      <p:regular r:id="rId15"/>
    </p:embeddedFont>
    <p:embeddedFont>
      <p:font typeface="JetBrains Mono" panose="02000009000000000000" pitchFamily="49" charset="0"/>
      <p:regular r:id="rId16"/>
    </p:embeddedFont>
    <p:embeddedFont>
      <p:font typeface="Unbounded" pitchFamily="2" charset="77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7"/>
    <p:restoredTop sz="94610"/>
  </p:normalViewPr>
  <p:slideViewPr>
    <p:cSldViewPr snapToGrid="0" snapToObjects="1">
      <p:cViewPr varScale="1">
        <p:scale>
          <a:sx n="53" d="100"/>
          <a:sy n="53" d="100"/>
        </p:scale>
        <p:origin x="216" y="1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"/>
          <p:cNvSpPr/>
          <p:nvPr/>
        </p:nvSpPr>
        <p:spPr>
          <a:xfrm>
            <a:off x="508000" y="508000"/>
            <a:ext cx="28244800" cy="11176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pic>
        <p:nvPicPr>
          <p:cNvPr id="3" name="head-ipo"/>
          <p:cNvPicPr/>
          <p:nvPr/>
        </p:nvPicPr>
        <p:blipFill>
          <a:blip r:embed="rId2"/>
          <a:srcRect l="-178" r="-178"/>
          <a:stretch>
            <a:fillRect/>
          </a:stretch>
        </p:blipFill>
        <p:spPr>
          <a:xfrm>
            <a:off x="1016000" y="787400"/>
            <a:ext cx="1765300" cy="736600"/>
          </a:xfrm>
          <a:prstGeom prst="rect">
            <a:avLst/>
          </a:prstGeom>
          <a:ln>
            <a:noFill/>
          </a:ln>
        </p:spPr>
      </p:pic>
      <p:pic>
        <p:nvPicPr>
          <p:cNvPr id="4" name="head-smao"/>
          <p:cNvPicPr/>
          <p:nvPr/>
        </p:nvPicPr>
        <p:blipFill>
          <a:blip r:embed="rId3"/>
          <a:srcRect l="-20" r="-20"/>
          <a:stretch>
            <a:fillRect/>
          </a:stretch>
        </p:blipFill>
        <p:spPr>
          <a:xfrm>
            <a:off x="3086100" y="787400"/>
            <a:ext cx="2286000" cy="736600"/>
          </a:xfrm>
          <a:prstGeom prst="rect">
            <a:avLst/>
          </a:prstGeom>
          <a:ln>
            <a:noFill/>
          </a:ln>
        </p:spPr>
      </p:pic>
      <p:sp>
        <p:nvSpPr>
          <p:cNvPr id="5" name="head-conf-1"/>
          <p:cNvSpPr txBox="1"/>
          <p:nvPr/>
        </p:nvSpPr>
        <p:spPr>
          <a:xfrm>
            <a:off x="9550400" y="685800"/>
            <a:ext cx="10160000" cy="25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300" kern="0" spc="3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</a:t>
            </a:r>
            <a:endParaRPr lang="en-US" sz="1300" noProof="1"/>
          </a:p>
        </p:txBody>
      </p:sp>
      <p:sp>
        <p:nvSpPr>
          <p:cNvPr id="6" name="head-conf-2"/>
          <p:cNvSpPr txBox="1"/>
          <p:nvPr/>
        </p:nvSpPr>
        <p:spPr>
          <a:xfrm>
            <a:off x="9550400" y="965200"/>
            <a:ext cx="10160000" cy="457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600" b="1" noProof="1">
                <a:solidFill>
                  <a:srgbClr val="0673AA"/>
                </a:solidFill>
                <a:latin typeface="Unbounded"/>
                <a:ea typeface="Unbounded"/>
              </a:rPr>
              <a:t>ЦИФРА И ДЕНЬГИ:</a:t>
            </a:r>
            <a:endParaRPr lang="en-US" sz="2600" noProof="1"/>
          </a:p>
        </p:txBody>
      </p:sp>
      <p:sp>
        <p:nvSpPr>
          <p:cNvPr id="7" name="head-conf-3"/>
          <p:cNvSpPr txBox="1"/>
          <p:nvPr/>
        </p:nvSpPr>
        <p:spPr>
          <a:xfrm>
            <a:off x="9550400" y="1447800"/>
            <a:ext cx="10160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700" noProof="1">
                <a:solidFill>
                  <a:srgbClr val="0673AA"/>
                </a:solidFill>
                <a:latin typeface="Inter"/>
                <a:ea typeface="Inter"/>
              </a:rPr>
              <a:t>технологии, активы, финансы</a:t>
            </a:r>
            <a:endParaRPr lang="en-US" sz="1700" noProof="1"/>
          </a:p>
        </p:txBody>
      </p:sp>
      <p:sp>
        <p:nvSpPr>
          <p:cNvPr id="8" name="head-date-bg"/>
          <p:cNvSpPr/>
          <p:nvPr/>
        </p:nvSpPr>
        <p:spPr>
          <a:xfrm>
            <a:off x="24790400" y="711200"/>
            <a:ext cx="3454400" cy="990600"/>
          </a:xfrm>
          <a:prstGeom prst="roundRect">
            <a:avLst/>
          </a:prstGeom>
          <a:noFill/>
          <a:ln w="25400">
            <a:solidFill>
              <a:srgbClr val="0673AA"/>
            </a:solidFill>
          </a:ln>
        </p:spPr>
      </p:sp>
      <p:sp>
        <p:nvSpPr>
          <p:cNvPr id="9" name="head-date-1"/>
          <p:cNvSpPr txBox="1"/>
          <p:nvPr/>
        </p:nvSpPr>
        <p:spPr>
          <a:xfrm>
            <a:off x="24790400" y="838200"/>
            <a:ext cx="34544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200" b="1" noProof="1">
                <a:solidFill>
                  <a:srgbClr val="0673AA"/>
                </a:solidFill>
                <a:latin typeface="Inter"/>
                <a:ea typeface="Inter"/>
              </a:rPr>
              <a:t>18 сентября</a:t>
            </a:r>
            <a:endParaRPr lang="en-US" sz="2200" noProof="1"/>
          </a:p>
        </p:txBody>
      </p:sp>
      <p:sp>
        <p:nvSpPr>
          <p:cNvPr id="10" name="head-date-2"/>
          <p:cNvSpPr txBox="1"/>
          <p:nvPr/>
        </p:nvSpPr>
        <p:spPr>
          <a:xfrm>
            <a:off x="24790400" y="1244600"/>
            <a:ext cx="34544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0673AA"/>
                </a:solidFill>
                <a:latin typeface="Inter"/>
                <a:ea typeface="Inter"/>
              </a:rPr>
              <a:t>2026 года</a:t>
            </a:r>
            <a:endParaRPr lang="en-US" sz="1500" noProof="1"/>
          </a:p>
        </p:txBody>
      </p:sp>
      <p:sp>
        <p:nvSpPr>
          <p:cNvPr id="11" name="title"/>
          <p:cNvSpPr txBox="1"/>
          <p:nvPr/>
        </p:nvSpPr>
        <p:spPr>
          <a:xfrm>
            <a:off x="1016000" y="2857500"/>
            <a:ext cx="20320000" cy="444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l">
              <a:lnSpc>
                <a:spcPct val="108000"/>
              </a:lnSpc>
            </a:pPr>
            <a:r>
              <a:rPr lang="en-US" sz="9600" b="1" kern="0" spc="-200" noProof="1">
                <a:solidFill>
                  <a:srgbClr val="000000"/>
                </a:solidFill>
                <a:latin typeface="Unbounded"/>
                <a:ea typeface="Unbounded"/>
              </a:rPr>
              <a:t>ТРЕЗВЫЙ ВЗГЛЯД</a:t>
            </a:r>
            <a:endParaRPr lang="en-US" sz="9600" noProof="1"/>
          </a:p>
          <a:p>
            <a:pPr algn="l">
              <a:lnSpc>
                <a:spcPct val="108000"/>
              </a:lnSpc>
            </a:pPr>
            <a:r>
              <a:rPr lang="en-US" sz="9600" b="1" kern="0" spc="-200" noProof="1">
                <a:solidFill>
                  <a:srgbClr val="000000"/>
                </a:solidFill>
                <a:latin typeface="Unbounded"/>
                <a:ea typeface="Unbounded"/>
              </a:rPr>
              <a:t>НА МАССОВОЕ</a:t>
            </a:r>
            <a:endParaRPr lang="en-US" sz="9600" noProof="1"/>
          </a:p>
          <a:p>
            <a:pPr algn="l">
              <a:lnSpc>
                <a:spcPct val="108000"/>
              </a:lnSpc>
            </a:pPr>
            <a:r>
              <a:rPr lang="en-US" sz="9600" b="1" kern="0" spc="-200" noProof="1">
                <a:solidFill>
                  <a:srgbClr val="000000"/>
                </a:solidFill>
                <a:latin typeface="Unbounded"/>
                <a:ea typeface="Unbounded"/>
              </a:rPr>
              <a:t>ВНЕДРЕНИЕ ИИ</a:t>
            </a:r>
            <a:endParaRPr lang="en-US" sz="9600" noProof="1"/>
          </a:p>
        </p:txBody>
      </p:sp>
      <p:sp>
        <p:nvSpPr>
          <p:cNvPr id="12" name="subtitle"/>
          <p:cNvSpPr txBox="1"/>
          <p:nvPr/>
        </p:nvSpPr>
        <p:spPr>
          <a:xfrm>
            <a:off x="1016000" y="7874000"/>
            <a:ext cx="17145000" cy="571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600" noProof="1">
                <a:solidFill>
                  <a:srgbClr val="666666"/>
                </a:solidFill>
                <a:latin typeface="Inter"/>
                <a:ea typeface="Inter"/>
              </a:rPr>
              <a:t>Эффекты, экономика, организация и метрики — по данным</a:t>
            </a:r>
            <a:endParaRPr lang="en-US" sz="2600" noProof="1"/>
          </a:p>
        </p:txBody>
      </p:sp>
      <p:sp>
        <p:nvSpPr>
          <p:cNvPr id="13" name="author-badge-bg"/>
          <p:cNvSpPr/>
          <p:nvPr/>
        </p:nvSpPr>
        <p:spPr>
          <a:xfrm>
            <a:off x="1016000" y="9144000"/>
            <a:ext cx="6350000" cy="7112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14" name="author-badge-text"/>
          <p:cNvSpPr txBox="1"/>
          <p:nvPr/>
        </p:nvSpPr>
        <p:spPr>
          <a:xfrm>
            <a:off x="1016000" y="9144000"/>
            <a:ext cx="6350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noProof="1">
                <a:solidFill>
                  <a:srgbClr val="FFFFFF"/>
                </a:solidFill>
                <a:latin typeface="JetBrains Mono"/>
                <a:ea typeface="JetBrains Mono"/>
              </a:rPr>
              <a:t>СПИКЕР · БРЕНЗОВИЧ ЕВГЕНИЙ</a:t>
            </a:r>
            <a:endParaRPr lang="en-US" sz="1600" noProof="1"/>
          </a:p>
        </p:txBody>
      </p:sp>
      <p:sp>
        <p:nvSpPr>
          <p:cNvPr id="15" name="deco-violet"/>
          <p:cNvSpPr/>
          <p:nvPr/>
        </p:nvSpPr>
        <p:spPr>
          <a:xfrm>
            <a:off x="22352000" y="2857500"/>
            <a:ext cx="3175000" cy="31750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16" name="deco-violet-text"/>
          <p:cNvSpPr txBox="1"/>
          <p:nvPr/>
        </p:nvSpPr>
        <p:spPr>
          <a:xfrm>
            <a:off x="22352000" y="2857500"/>
            <a:ext cx="3175000" cy="3175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0" b="1" noProof="1">
                <a:solidFill>
                  <a:srgbClr val="FFFFFF"/>
                </a:solidFill>
                <a:latin typeface="Unbounded"/>
                <a:ea typeface="Unbounded"/>
              </a:rPr>
              <a:t>ИИ</a:t>
            </a:r>
            <a:endParaRPr lang="en-US" sz="11000" noProof="1"/>
          </a:p>
        </p:txBody>
      </p:sp>
      <p:sp>
        <p:nvSpPr>
          <p:cNvPr id="17" name="deco-orange"/>
          <p:cNvSpPr/>
          <p:nvPr/>
        </p:nvSpPr>
        <p:spPr>
          <a:xfrm>
            <a:off x="25781000" y="6286500"/>
            <a:ext cx="1905000" cy="19050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18" name="deco-black-bg"/>
          <p:cNvSpPr/>
          <p:nvPr/>
        </p:nvSpPr>
        <p:spPr>
          <a:xfrm>
            <a:off x="22352000" y="9144000"/>
            <a:ext cx="5334000" cy="7112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19" name="deco-black-text"/>
          <p:cNvSpPr txBox="1"/>
          <p:nvPr/>
        </p:nvSpPr>
        <p:spPr>
          <a:xfrm>
            <a:off x="22352000" y="9144000"/>
            <a:ext cx="5334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FFFFFF"/>
                </a:solidFill>
                <a:latin typeface="JetBrains Mono"/>
                <a:ea typeface="JetBrains Mono"/>
              </a:rPr>
              <a:t>13 СЛАЙДОВ</a:t>
            </a:r>
            <a:endParaRPr lang="en-US" sz="1500" noProof="1"/>
          </a:p>
        </p:txBody>
      </p:sp>
      <p:sp>
        <p:nvSpPr>
          <p:cNvPr id="20" name="foot-div"/>
          <p:cNvSpPr/>
          <p:nvPr/>
        </p:nvSpPr>
        <p:spPr>
          <a:xfrm>
            <a:off x="1016000" y="104648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pic>
        <p:nvPicPr>
          <p:cNvPr id="21" name="foot-ipo30"/>
          <p:cNvPicPr/>
          <p:nvPr/>
        </p:nvPicPr>
        <p:blipFill>
          <a:blip r:embed="rId4"/>
          <a:srcRect t="-120" b="-120"/>
          <a:stretch>
            <a:fillRect/>
          </a:stretch>
        </p:blipFill>
        <p:spPr>
          <a:xfrm>
            <a:off x="1016000" y="10718800"/>
            <a:ext cx="3302000" cy="673100"/>
          </a:xfrm>
          <a:prstGeom prst="rect">
            <a:avLst/>
          </a:prstGeom>
          <a:ln>
            <a:noFill/>
          </a:ln>
        </p:spPr>
      </p:pic>
      <p:sp>
        <p:nvSpPr>
          <p:cNvPr id="22" name="foot-site"/>
          <p:cNvSpPr txBox="1"/>
          <p:nvPr/>
        </p:nvSpPr>
        <p:spPr>
          <a:xfrm>
            <a:off x="4673600" y="10718800"/>
            <a:ext cx="3810000" cy="673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600" b="1" noProof="1">
                <a:solidFill>
                  <a:srgbClr val="000000"/>
                </a:solidFill>
                <a:latin typeface="JetBrains Mono"/>
                <a:ea typeface="JetBrains Mono"/>
              </a:rPr>
              <a:t>30.LEARNOF.ME</a:t>
            </a:r>
            <a:endParaRPr lang="en-US" sz="1600" noProof="1"/>
          </a:p>
        </p:txBody>
      </p:sp>
      <p:pic>
        <p:nvPicPr>
          <p:cNvPr id="23" name="foot-pin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2250400" y="10807700"/>
            <a:ext cx="508000" cy="508000"/>
          </a:xfrm>
          <a:prstGeom prst="rect">
            <a:avLst/>
          </a:prstGeom>
          <a:ln>
            <a:noFill/>
          </a:ln>
        </p:spPr>
      </p:pic>
      <p:sp>
        <p:nvSpPr>
          <p:cNvPr id="24" name="foot-venue-1"/>
          <p:cNvSpPr txBox="1"/>
          <p:nvPr/>
        </p:nvSpPr>
        <p:spPr>
          <a:xfrm>
            <a:off x="22961600" y="10744200"/>
            <a:ext cx="52832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500" b="1" noProof="1">
                <a:solidFill>
                  <a:srgbClr val="000000"/>
                </a:solidFill>
                <a:latin typeface="Inter"/>
                <a:ea typeface="Inter"/>
              </a:rPr>
              <a:t>Radisson Collection Hotel Moscow</a:t>
            </a:r>
            <a:endParaRPr lang="en-US" sz="1500" noProof="1"/>
          </a:p>
        </p:txBody>
      </p:sp>
      <p:sp>
        <p:nvSpPr>
          <p:cNvPr id="25" name="foot-venue-2"/>
          <p:cNvSpPr txBox="1"/>
          <p:nvPr/>
        </p:nvSpPr>
        <p:spPr>
          <a:xfrm>
            <a:off x="22961600" y="11074400"/>
            <a:ext cx="52832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Inter"/>
                <a:ea typeface="Inter"/>
              </a:rPr>
              <a:t>г. Москва, Кутузовский пр., д. 2/1, с. 1</a:t>
            </a:r>
            <a:endParaRPr lang="en-US" sz="1300" noProof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4826000" cy="6096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4826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01 · ОТРЕЗВЛЕНИЕ РЫНКА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FFFFFF"/>
                </a:solidFill>
                <a:latin typeface="Unbounded"/>
                <a:ea typeface="Unbounded"/>
              </a:rPr>
              <a:t>Внедряют все. Эффект видят единицы.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stat1-num"/>
          <p:cNvSpPr txBox="1"/>
          <p:nvPr/>
        </p:nvSpPr>
        <p:spPr>
          <a:xfrm>
            <a:off x="1016000" y="4191000"/>
            <a:ext cx="8890000" cy="177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0" b="1" noProof="1">
                <a:solidFill>
                  <a:srgbClr val="FFFFFF"/>
                </a:solidFill>
                <a:latin typeface="Unbounded"/>
                <a:ea typeface="Unbounded"/>
              </a:rPr>
              <a:t>88%</a:t>
            </a:r>
            <a:endParaRPr lang="en-US" sz="11000" noProof="1"/>
          </a:p>
        </p:txBody>
      </p:sp>
      <p:sp>
        <p:nvSpPr>
          <p:cNvPr id="7" name="stat1-label"/>
          <p:cNvSpPr txBox="1"/>
          <p:nvPr/>
        </p:nvSpPr>
        <p:spPr>
          <a:xfrm>
            <a:off x="1016000" y="6223000"/>
            <a:ext cx="8890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2200" noProof="1">
                <a:solidFill>
                  <a:srgbClr val="FFFFFF"/>
                </a:solidFill>
                <a:latin typeface="Inter"/>
                <a:ea typeface="Inter"/>
              </a:rPr>
              <a:t>компаний уже используют ИИ в работе</a:t>
            </a:r>
            <a:endParaRPr lang="en-US" sz="2200" noProof="1"/>
          </a:p>
        </p:txBody>
      </p:sp>
      <p:sp>
        <p:nvSpPr>
          <p:cNvPr id="8" name="stat1-src"/>
          <p:cNvSpPr txBox="1"/>
          <p:nvPr/>
        </p:nvSpPr>
        <p:spPr>
          <a:xfrm>
            <a:off x="1016000" y="7302500"/>
            <a:ext cx="889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A39E98"/>
                </a:solidFill>
                <a:latin typeface="JetBrains Mono"/>
                <a:ea typeface="JetBrains Mono"/>
              </a:rPr>
              <a:t>MCKINSEY GLOBAL SURVEY · 2025</a:t>
            </a:r>
            <a:endParaRPr lang="en-US" sz="1400" noProof="1"/>
          </a:p>
        </p:txBody>
      </p:sp>
      <p:sp>
        <p:nvSpPr>
          <p:cNvPr id="9" name="stat2-num"/>
          <p:cNvSpPr txBox="1"/>
          <p:nvPr/>
        </p:nvSpPr>
        <p:spPr>
          <a:xfrm>
            <a:off x="10515600" y="4191000"/>
            <a:ext cx="8890000" cy="177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0" b="1" noProof="1">
                <a:solidFill>
                  <a:srgbClr val="FFFFFF"/>
                </a:solidFill>
                <a:latin typeface="Unbounded"/>
                <a:ea typeface="Unbounded"/>
              </a:rPr>
              <a:t>37%</a:t>
            </a:r>
            <a:endParaRPr lang="en-US" sz="11000" noProof="1"/>
          </a:p>
        </p:txBody>
      </p:sp>
      <p:sp>
        <p:nvSpPr>
          <p:cNvPr id="10" name="stat2-label"/>
          <p:cNvSpPr txBox="1"/>
          <p:nvPr/>
        </p:nvSpPr>
        <p:spPr>
          <a:xfrm>
            <a:off x="10515600" y="6223000"/>
            <a:ext cx="8890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2200" noProof="1">
                <a:solidFill>
                  <a:srgbClr val="FFFFFF"/>
                </a:solidFill>
                <a:latin typeface="Inter"/>
                <a:ea typeface="Inter"/>
              </a:rPr>
              <a:t>видят эффект на прибыль (EBIT) — и год к году эта доля не растёт</a:t>
            </a:r>
            <a:endParaRPr lang="en-US" sz="2200" noProof="1"/>
          </a:p>
        </p:txBody>
      </p:sp>
      <p:sp>
        <p:nvSpPr>
          <p:cNvPr id="11" name="stat2-src"/>
          <p:cNvSpPr txBox="1"/>
          <p:nvPr/>
        </p:nvSpPr>
        <p:spPr>
          <a:xfrm>
            <a:off x="10515600" y="7302500"/>
            <a:ext cx="889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A39E98"/>
                </a:solidFill>
                <a:latin typeface="JetBrains Mono"/>
                <a:ea typeface="JetBrains Mono"/>
              </a:rPr>
              <a:t>MCKINSEY · 2026 · ГОДОМ РАНЕЕ — 39%</a:t>
            </a:r>
            <a:endParaRPr lang="en-US" sz="1400" noProof="1"/>
          </a:p>
        </p:txBody>
      </p:sp>
      <p:sp>
        <p:nvSpPr>
          <p:cNvPr id="12" name="stat3-num"/>
          <p:cNvSpPr txBox="1"/>
          <p:nvPr/>
        </p:nvSpPr>
        <p:spPr>
          <a:xfrm>
            <a:off x="20015200" y="4191000"/>
            <a:ext cx="8890000" cy="177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1000" b="1" noProof="1">
                <a:solidFill>
                  <a:srgbClr val="FF6600"/>
                </a:solidFill>
                <a:latin typeface="Unbounded"/>
                <a:ea typeface="Unbounded"/>
              </a:rPr>
              <a:t>95%</a:t>
            </a:r>
            <a:endParaRPr lang="en-US" sz="11000" noProof="1"/>
          </a:p>
        </p:txBody>
      </p:sp>
      <p:sp>
        <p:nvSpPr>
          <p:cNvPr id="13" name="stat3-label"/>
          <p:cNvSpPr txBox="1"/>
          <p:nvPr/>
        </p:nvSpPr>
        <p:spPr>
          <a:xfrm>
            <a:off x="20015200" y="6223000"/>
            <a:ext cx="8890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2200" noProof="1">
                <a:solidFill>
                  <a:srgbClr val="FFFFFF"/>
                </a:solidFill>
                <a:latin typeface="Inter"/>
                <a:ea typeface="Inter"/>
              </a:rPr>
              <a:t>пилотов GenAI — без измеримого эффекта на финансовый результат</a:t>
            </a:r>
            <a:endParaRPr lang="en-US" sz="2200" noProof="1"/>
          </a:p>
        </p:txBody>
      </p:sp>
      <p:sp>
        <p:nvSpPr>
          <p:cNvPr id="14" name="stat3-src"/>
          <p:cNvSpPr txBox="1"/>
          <p:nvPr/>
        </p:nvSpPr>
        <p:spPr>
          <a:xfrm>
            <a:off x="20015200" y="7302500"/>
            <a:ext cx="889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A39E98"/>
                </a:solidFill>
                <a:latin typeface="JetBrains Mono"/>
                <a:ea typeface="JetBrains Mono"/>
              </a:rPr>
              <a:t>MIT NANDA · 2025 · САМООТЧЁТНОСТЬ 150+ РУКОВОДИТЕЛЕЙ</a:t>
            </a:r>
            <a:endParaRPr lang="en-US" sz="1400" noProof="1"/>
          </a:p>
        </p:txBody>
      </p:sp>
      <p:sp>
        <p:nvSpPr>
          <p:cNvPr id="15" name="strip-bg"/>
          <p:cNvSpPr/>
          <p:nvPr/>
        </p:nvSpPr>
        <p:spPr>
          <a:xfrm>
            <a:off x="1016000" y="9144000"/>
            <a:ext cx="27228800" cy="12700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16" name="strip-text"/>
          <p:cNvSpPr txBox="1"/>
          <p:nvPr/>
        </p:nvSpPr>
        <p:spPr>
          <a:xfrm>
            <a:off x="1524000" y="9144000"/>
            <a:ext cx="26212800" cy="127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noProof="1">
                <a:solidFill>
                  <a:srgbClr val="FFFFFF"/>
                </a:solidFill>
                <a:latin typeface="JetBrains Mono"/>
                <a:ea typeface="JetBrains Mono"/>
              </a:rPr>
              <a:t>ЗА ГОД ДОЛЯ КОМПАНИЙ, СВЕРНУВШИХ БОЛЬШИНСТВО ИИ-ИНИЦИАТИВ, ВЫРОСЛА 17% → 42% · S&amp;P GLOBAL, 2025</a:t>
            </a:r>
            <a:endParaRPr lang="en-US" sz="2000" noProof="1"/>
          </a:p>
        </p:txBody>
      </p:sp>
      <p:sp>
        <p:nvSpPr>
          <p:cNvPr id="17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A39E98"/>
                </a:solidFill>
                <a:latin typeface="JetBrains Mono"/>
                <a:ea typeface="JetBrains Mono"/>
              </a:rPr>
              <a:t>02 / 13</a:t>
            </a:r>
            <a:endParaRPr lang="en-US" sz="1500" noProof="1"/>
          </a:p>
        </p:txBody>
      </p:sp>
      <p:pic>
        <p:nvPicPr>
          <p:cNvPr id="18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19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20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21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A39E98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5842000" cy="6096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5842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01 · ЧТО РЕАЛЬНО РАБОТАЕТ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000000"/>
                </a:solidFill>
                <a:latin typeface="Unbounded"/>
                <a:ea typeface="Unbounded"/>
              </a:rPr>
              <a:t>Эффект измерен. Но он не «в среднем».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6" name="tile1"/>
          <p:cNvSpPr/>
          <p:nvPr/>
        </p:nvSpPr>
        <p:spPr>
          <a:xfrm>
            <a:off x="1016000" y="3810000"/>
            <a:ext cx="9080500" cy="5334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7" name="tile1-label"/>
          <p:cNvSpPr txBox="1"/>
          <p:nvPr/>
        </p:nvSpPr>
        <p:spPr>
          <a:xfrm>
            <a:off x="1422400" y="4191000"/>
            <a:ext cx="8255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ЧАТ-ПОДДЕРЖКА КЛИЕНТОВ</a:t>
            </a:r>
            <a:endParaRPr lang="en-US" sz="1500" noProof="1"/>
          </a:p>
        </p:txBody>
      </p:sp>
      <p:sp>
        <p:nvSpPr>
          <p:cNvPr id="8" name="tile1-stat"/>
          <p:cNvSpPr txBox="1"/>
          <p:nvPr/>
        </p:nvSpPr>
        <p:spPr>
          <a:xfrm>
            <a:off x="1422400" y="4826000"/>
            <a:ext cx="8255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800" b="1" noProof="1">
                <a:solidFill>
                  <a:srgbClr val="000000"/>
                </a:solidFill>
                <a:latin typeface="Unbounded"/>
                <a:ea typeface="Unbounded"/>
              </a:rPr>
              <a:t>+14% / +34%</a:t>
            </a:r>
            <a:endParaRPr lang="en-US" sz="5800" noProof="1"/>
          </a:p>
        </p:txBody>
      </p:sp>
      <p:sp>
        <p:nvSpPr>
          <p:cNvPr id="9" name="tile1-desc"/>
          <p:cNvSpPr txBox="1"/>
          <p:nvPr/>
        </p:nvSpPr>
        <p:spPr>
          <a:xfrm>
            <a:off x="1422400" y="6159500"/>
            <a:ext cx="8255000" cy="165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рост числа решённых обращений в час с ИИ-ассистентом — в среднем / у новичков</a:t>
            </a:r>
            <a:endParaRPr lang="en-US" sz="1900" noProof="1"/>
          </a:p>
        </p:txBody>
      </p:sp>
      <p:sp>
        <p:nvSpPr>
          <p:cNvPr id="10" name="tile1-src"/>
          <p:cNvSpPr txBox="1"/>
          <p:nvPr/>
        </p:nvSpPr>
        <p:spPr>
          <a:xfrm>
            <a:off x="1422400" y="8382000"/>
            <a:ext cx="8255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BRYNJOLFSSON И ДР. · QJE · 2025</a:t>
            </a:r>
            <a:endParaRPr lang="en-US" sz="1300" noProof="1"/>
          </a:p>
        </p:txBody>
      </p:sp>
      <p:sp>
        <p:nvSpPr>
          <p:cNvPr id="11" name="tile2"/>
          <p:cNvSpPr/>
          <p:nvPr/>
        </p:nvSpPr>
        <p:spPr>
          <a:xfrm>
            <a:off x="10096500" y="3810000"/>
            <a:ext cx="9080500" cy="5334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2" name="tile2-label"/>
          <p:cNvSpPr txBox="1"/>
          <p:nvPr/>
        </p:nvSpPr>
        <p:spPr>
          <a:xfrm>
            <a:off x="10502900" y="4191000"/>
            <a:ext cx="8255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ЮРИДИЧЕСКИЕ ДОКУМЕНТЫ</a:t>
            </a:r>
            <a:endParaRPr lang="en-US" sz="1500" noProof="1"/>
          </a:p>
        </p:txBody>
      </p:sp>
      <p:sp>
        <p:nvSpPr>
          <p:cNvPr id="13" name="tile2-stat"/>
          <p:cNvSpPr txBox="1"/>
          <p:nvPr/>
        </p:nvSpPr>
        <p:spPr>
          <a:xfrm>
            <a:off x="10502900" y="4826000"/>
            <a:ext cx="8255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800" b="1" noProof="1">
                <a:solidFill>
                  <a:srgbClr val="000000"/>
                </a:solidFill>
                <a:latin typeface="Unbounded"/>
                <a:ea typeface="Unbounded"/>
              </a:rPr>
              <a:t>+50–130%</a:t>
            </a:r>
            <a:endParaRPr lang="en-US" sz="5800" noProof="1"/>
          </a:p>
        </p:txBody>
      </p:sp>
      <p:sp>
        <p:nvSpPr>
          <p:cNvPr id="14" name="tile2-desc"/>
          <p:cNvSpPr txBox="1"/>
          <p:nvPr/>
        </p:nvSpPr>
        <p:spPr>
          <a:xfrm>
            <a:off x="10502900" y="6159500"/>
            <a:ext cx="8255000" cy="165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ускорение подготовки юридических документов с современными моделями — при росте качества текста</a:t>
            </a:r>
            <a:endParaRPr lang="en-US" sz="1900" noProof="1"/>
          </a:p>
        </p:txBody>
      </p:sp>
      <p:sp>
        <p:nvSpPr>
          <p:cNvPr id="15" name="tile2-src"/>
          <p:cNvSpPr txBox="1"/>
          <p:nvPr/>
        </p:nvSpPr>
        <p:spPr>
          <a:xfrm>
            <a:off x="10502900" y="8382000"/>
            <a:ext cx="8255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SCHWARCZ И ДР. · РАНДОМИЗИРОВАННЫЙ ЭКСПЕРИМЕНТ · ДЕКАБРЬ 2025</a:t>
            </a:r>
            <a:endParaRPr lang="en-US" sz="1300" noProof="1"/>
          </a:p>
        </p:txBody>
      </p:sp>
      <p:sp>
        <p:nvSpPr>
          <p:cNvPr id="16" name="tile3"/>
          <p:cNvSpPr/>
          <p:nvPr/>
        </p:nvSpPr>
        <p:spPr>
          <a:xfrm>
            <a:off x="19177000" y="3810000"/>
            <a:ext cx="9067800" cy="5334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7" name="tile3-label"/>
          <p:cNvSpPr txBox="1"/>
          <p:nvPr/>
        </p:nvSpPr>
        <p:spPr>
          <a:xfrm>
            <a:off x="19583400" y="4191000"/>
            <a:ext cx="8255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FF6600"/>
                </a:solidFill>
                <a:latin typeface="JetBrains Mono"/>
                <a:ea typeface="JetBrains Mono"/>
              </a:rPr>
              <a:t>РАЗРАБОТКА — РАЗБРОС</a:t>
            </a:r>
            <a:endParaRPr lang="en-US" sz="1500" noProof="1"/>
          </a:p>
        </p:txBody>
      </p:sp>
      <p:sp>
        <p:nvSpPr>
          <p:cNvPr id="18" name="tile3-stat"/>
          <p:cNvSpPr txBox="1"/>
          <p:nvPr/>
        </p:nvSpPr>
        <p:spPr>
          <a:xfrm>
            <a:off x="19583400" y="4826000"/>
            <a:ext cx="8255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800" b="1" noProof="1">
                <a:solidFill>
                  <a:srgbClr val="000000"/>
                </a:solidFill>
                <a:latin typeface="Unbounded"/>
                <a:ea typeface="Unbounded"/>
              </a:rPr>
              <a:t>80% … −19%</a:t>
            </a:r>
            <a:endParaRPr lang="en-US" sz="5800" noProof="1"/>
          </a:p>
        </p:txBody>
      </p:sp>
      <p:sp>
        <p:nvSpPr>
          <p:cNvPr id="19" name="tile3-desc"/>
          <p:cNvSpPr txBox="1"/>
          <p:nvPr/>
        </p:nvSpPr>
        <p:spPr>
          <a:xfrm>
            <a:off x="19583400" y="6159500"/>
            <a:ext cx="8255000" cy="1651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80% разработчиков ощущают рост продуктивности — но контролируемый замер опытных дал −19%; ощущение и факт расходятся</a:t>
            </a:r>
            <a:endParaRPr lang="en-US" sz="1900" noProof="1"/>
          </a:p>
        </p:txBody>
      </p:sp>
      <p:sp>
        <p:nvSpPr>
          <p:cNvPr id="20" name="tile3-src"/>
          <p:cNvSpPr txBox="1"/>
          <p:nvPr/>
        </p:nvSpPr>
        <p:spPr>
          <a:xfrm>
            <a:off x="19583400" y="8382000"/>
            <a:ext cx="8255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GOOGLE DORA 2025 · METR 2025</a:t>
            </a:r>
            <a:endParaRPr lang="en-US" sz="1300" noProof="1"/>
          </a:p>
        </p:txBody>
      </p:sp>
      <p:sp>
        <p:nvSpPr>
          <p:cNvPr id="21" name="strip-bg"/>
          <p:cNvSpPr/>
          <p:nvPr/>
        </p:nvSpPr>
        <p:spPr>
          <a:xfrm>
            <a:off x="1016000" y="9586495"/>
            <a:ext cx="27228800" cy="12700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22" name="strip-text"/>
          <p:cNvSpPr txBox="1"/>
          <p:nvPr/>
        </p:nvSpPr>
        <p:spPr>
          <a:xfrm>
            <a:off x="1524000" y="9586495"/>
            <a:ext cx="26212800" cy="1270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600" b="1" noProof="1">
                <a:solidFill>
                  <a:srgbClr val="FFFFFF"/>
                </a:solidFill>
                <a:latin typeface="Unbounded"/>
                <a:ea typeface="Unbounded"/>
              </a:rPr>
              <a:t>Где измеряли — нашли эффект. Где не измеряли — нашли иллюзию.</a:t>
            </a:r>
            <a:endParaRPr lang="en-US" sz="2600" noProof="1"/>
          </a:p>
        </p:txBody>
      </p:sp>
      <p:sp>
        <p:nvSpPr>
          <p:cNvPr id="23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03 / 13</a:t>
            </a:r>
            <a:endParaRPr lang="en-US" sz="1500" noProof="1"/>
          </a:p>
        </p:txBody>
      </p:sp>
      <p:pic>
        <p:nvPicPr>
          <p:cNvPr id="24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25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26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27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4064000" cy="609600"/>
          </a:xfrm>
          <a:prstGeom prst="rect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4064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000000"/>
                </a:solidFill>
                <a:latin typeface="JetBrains Mono"/>
                <a:ea typeface="JetBrains Mono"/>
              </a:rPr>
              <a:t>02 · ЭКОНОМИКА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FFFFFF"/>
                </a:solidFill>
                <a:latin typeface="Unbounded"/>
                <a:ea typeface="Unbounded"/>
              </a:rPr>
              <a:t>Модели дешевеют. Внедрение — нет.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stat1-num"/>
          <p:cNvSpPr txBox="1"/>
          <p:nvPr/>
        </p:nvSpPr>
        <p:spPr>
          <a:xfrm>
            <a:off x="1016000" y="4191000"/>
            <a:ext cx="11684000" cy="1397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8400" b="1" noProof="1">
                <a:solidFill>
                  <a:srgbClr val="FFFFFF"/>
                </a:solidFill>
                <a:latin typeface="Unbounded"/>
                <a:ea typeface="Unbounded"/>
              </a:rPr>
              <a:t>в 280 раз</a:t>
            </a:r>
            <a:endParaRPr lang="en-US" sz="8400" noProof="1"/>
          </a:p>
        </p:txBody>
      </p:sp>
      <p:sp>
        <p:nvSpPr>
          <p:cNvPr id="7" name="stat1-label"/>
          <p:cNvSpPr txBox="1"/>
          <p:nvPr/>
        </p:nvSpPr>
        <p:spPr>
          <a:xfrm>
            <a:off x="1016000" y="5778500"/>
            <a:ext cx="111760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2000" noProof="1">
                <a:solidFill>
                  <a:srgbClr val="A39E98"/>
                </a:solidFill>
                <a:latin typeface="Inter"/>
                <a:ea typeface="Inter"/>
              </a:rPr>
              <a:t>подешевел запуск модели уровня GPT-3.5 — всего за 18 месяцев</a:t>
            </a:r>
            <a:endParaRPr lang="en-US" sz="2000" noProof="1"/>
          </a:p>
        </p:txBody>
      </p:sp>
      <p:sp>
        <p:nvSpPr>
          <p:cNvPr id="8" name="stat1-src"/>
          <p:cNvSpPr txBox="1"/>
          <p:nvPr/>
        </p:nvSpPr>
        <p:spPr>
          <a:xfrm>
            <a:off x="1016000" y="6794500"/>
            <a:ext cx="1016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A39E98"/>
                </a:solidFill>
                <a:latin typeface="JetBrains Mono"/>
                <a:ea typeface="JetBrains Mono"/>
              </a:rPr>
              <a:t>STANFORD AI INDEX · 2025</a:t>
            </a:r>
            <a:endParaRPr lang="en-US" sz="1400" noProof="1"/>
          </a:p>
        </p:txBody>
      </p:sp>
      <p:sp>
        <p:nvSpPr>
          <p:cNvPr id="9" name="stat2-num"/>
          <p:cNvSpPr txBox="1"/>
          <p:nvPr/>
        </p:nvSpPr>
        <p:spPr>
          <a:xfrm>
            <a:off x="1016000" y="7747000"/>
            <a:ext cx="11684000" cy="1143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6800" b="1" noProof="1">
                <a:solidFill>
                  <a:srgbClr val="FFFFFF"/>
                </a:solidFill>
                <a:latin typeface="Unbounded"/>
                <a:ea typeface="Unbounded"/>
              </a:rPr>
              <a:t>$318 млрд</a:t>
            </a:r>
            <a:endParaRPr lang="en-US" sz="6800" noProof="1"/>
          </a:p>
        </p:txBody>
      </p:sp>
      <p:sp>
        <p:nvSpPr>
          <p:cNvPr id="10" name="stat2-label"/>
          <p:cNvSpPr txBox="1"/>
          <p:nvPr/>
        </p:nvSpPr>
        <p:spPr>
          <a:xfrm>
            <a:off x="1016000" y="9080500"/>
            <a:ext cx="11176000" cy="508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000" noProof="1">
                <a:solidFill>
                  <a:srgbClr val="A39E98"/>
                </a:solidFill>
                <a:latin typeface="Inter"/>
                <a:ea typeface="Inter"/>
              </a:rPr>
              <a:t>мировые расходы на ИИ-инфраструктуру в 2025 году</a:t>
            </a:r>
            <a:endParaRPr lang="en-US" sz="2000" noProof="1"/>
          </a:p>
        </p:txBody>
      </p:sp>
      <p:sp>
        <p:nvSpPr>
          <p:cNvPr id="11" name="stat2-src"/>
          <p:cNvSpPr txBox="1"/>
          <p:nvPr/>
        </p:nvSpPr>
        <p:spPr>
          <a:xfrm>
            <a:off x="1016000" y="9588500"/>
            <a:ext cx="1016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A39E98"/>
                </a:solidFill>
                <a:latin typeface="JetBrains Mono"/>
                <a:ea typeface="JetBrains Mono"/>
              </a:rPr>
              <a:t>IDC · 2026</a:t>
            </a:r>
            <a:endParaRPr lang="en-US" sz="1400" noProof="1"/>
          </a:p>
        </p:txBody>
      </p:sp>
      <p:sp>
        <p:nvSpPr>
          <p:cNvPr id="12" name="card1"/>
          <p:cNvSpPr/>
          <p:nvPr/>
        </p:nvSpPr>
        <p:spPr>
          <a:xfrm>
            <a:off x="13462000" y="4064000"/>
            <a:ext cx="7112000" cy="24765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13" name="card1-label"/>
          <p:cNvSpPr txBox="1"/>
          <p:nvPr/>
        </p:nvSpPr>
        <p:spPr>
          <a:xfrm>
            <a:off x="13766800" y="4343400"/>
            <a:ext cx="6502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ЛИЦЕНЗИИ НА МОДЕЛИ</a:t>
            </a:r>
            <a:endParaRPr lang="en-US" sz="1500" noProof="1"/>
          </a:p>
        </p:txBody>
      </p:sp>
      <p:sp>
        <p:nvSpPr>
          <p:cNvPr id="14" name="card1-desc"/>
          <p:cNvSpPr txBox="1"/>
          <p:nvPr/>
        </p:nvSpPr>
        <p:spPr>
          <a:xfrm>
            <a:off x="13766800" y="4826000"/>
            <a:ext cx="65024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800" noProof="1">
                <a:solidFill>
                  <a:srgbClr val="FFFFFF"/>
                </a:solidFill>
                <a:latin typeface="Inter"/>
                <a:ea typeface="Inter"/>
              </a:rPr>
              <a:t>видимая часть затрат — и она дешевеет быстрее всего</a:t>
            </a:r>
            <a:endParaRPr lang="en-US" sz="1800" noProof="1"/>
          </a:p>
        </p:txBody>
      </p:sp>
      <p:sp>
        <p:nvSpPr>
          <p:cNvPr id="15" name="card2"/>
          <p:cNvSpPr/>
          <p:nvPr/>
        </p:nvSpPr>
        <p:spPr>
          <a:xfrm>
            <a:off x="21132800" y="4064000"/>
            <a:ext cx="7112000" cy="24765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16" name="card2-label"/>
          <p:cNvSpPr txBox="1"/>
          <p:nvPr/>
        </p:nvSpPr>
        <p:spPr>
          <a:xfrm>
            <a:off x="21437600" y="4343400"/>
            <a:ext cx="6502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ДАННЫЕ И ИНТЕГРАЦИИ</a:t>
            </a:r>
            <a:endParaRPr lang="en-US" sz="1500" noProof="1"/>
          </a:p>
        </p:txBody>
      </p:sp>
      <p:sp>
        <p:nvSpPr>
          <p:cNvPr id="17" name="card2-desc"/>
          <p:cNvSpPr txBox="1"/>
          <p:nvPr/>
        </p:nvSpPr>
        <p:spPr>
          <a:xfrm>
            <a:off x="21437600" y="4826000"/>
            <a:ext cx="65024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800" noProof="1">
                <a:solidFill>
                  <a:srgbClr val="FFFFFF"/>
                </a:solidFill>
                <a:latin typeface="Inter"/>
                <a:ea typeface="Inter"/>
              </a:rPr>
              <a:t>очистка данных и связка с системами — скрытые 70–80% бюджета</a:t>
            </a:r>
            <a:endParaRPr lang="en-US" sz="1800" noProof="1"/>
          </a:p>
        </p:txBody>
      </p:sp>
      <p:sp>
        <p:nvSpPr>
          <p:cNvPr id="18" name="card3"/>
          <p:cNvSpPr/>
          <p:nvPr/>
        </p:nvSpPr>
        <p:spPr>
          <a:xfrm>
            <a:off x="13462000" y="6845300"/>
            <a:ext cx="7112000" cy="24765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19" name="card3-label"/>
          <p:cNvSpPr txBox="1"/>
          <p:nvPr/>
        </p:nvSpPr>
        <p:spPr>
          <a:xfrm>
            <a:off x="13766800" y="7124700"/>
            <a:ext cx="6502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ЛЮДИ И ПРОЦЕССЫ</a:t>
            </a:r>
            <a:endParaRPr lang="en-US" sz="1500" noProof="1"/>
          </a:p>
        </p:txBody>
      </p:sp>
      <p:sp>
        <p:nvSpPr>
          <p:cNvPr id="20" name="card3-desc"/>
          <p:cNvSpPr txBox="1"/>
          <p:nvPr/>
        </p:nvSpPr>
        <p:spPr>
          <a:xfrm>
            <a:off x="13766800" y="7607300"/>
            <a:ext cx="65024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800" noProof="1">
                <a:solidFill>
                  <a:srgbClr val="FFFFFF"/>
                </a:solidFill>
                <a:latin typeface="Inter"/>
                <a:ea typeface="Inter"/>
              </a:rPr>
              <a:t>70% усилий трансформации — не технологии, а перестройка работы</a:t>
            </a:r>
            <a:endParaRPr lang="en-US" sz="1800" noProof="1"/>
          </a:p>
        </p:txBody>
      </p:sp>
      <p:sp>
        <p:nvSpPr>
          <p:cNvPr id="21" name="card4"/>
          <p:cNvSpPr/>
          <p:nvPr/>
        </p:nvSpPr>
        <p:spPr>
          <a:xfrm>
            <a:off x="21132800" y="6845300"/>
            <a:ext cx="7112000" cy="24765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22" name="card4-label"/>
          <p:cNvSpPr txBox="1"/>
          <p:nvPr/>
        </p:nvSpPr>
        <p:spPr>
          <a:xfrm>
            <a:off x="21437600" y="7124700"/>
            <a:ext cx="6502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РИСКИ И КОНТРОЛЬ</a:t>
            </a:r>
            <a:endParaRPr lang="en-US" sz="1500" noProof="1"/>
          </a:p>
        </p:txBody>
      </p:sp>
      <p:sp>
        <p:nvSpPr>
          <p:cNvPr id="23" name="card4-desc"/>
          <p:cNvSpPr txBox="1"/>
          <p:nvPr/>
        </p:nvSpPr>
        <p:spPr>
          <a:xfrm>
            <a:off x="21437600" y="7607300"/>
            <a:ext cx="65024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800" noProof="1">
                <a:solidFill>
                  <a:srgbClr val="FFFFFF"/>
                </a:solidFill>
                <a:latin typeface="Inter"/>
                <a:ea typeface="Inter"/>
              </a:rPr>
              <a:t>надзор за тем, что модель говорит и делает, — в реальном времени</a:t>
            </a:r>
            <a:endParaRPr lang="en-US" sz="1800" noProof="1"/>
          </a:p>
        </p:txBody>
      </p:sp>
      <p:sp>
        <p:nvSpPr>
          <p:cNvPr id="24" name="strip-bg"/>
          <p:cNvSpPr/>
          <p:nvPr/>
        </p:nvSpPr>
        <p:spPr>
          <a:xfrm>
            <a:off x="1016000" y="9918700"/>
            <a:ext cx="27228800" cy="889000"/>
          </a:xfrm>
          <a:prstGeom prst="rect">
            <a:avLst/>
          </a:prstGeom>
          <a:noFill/>
          <a:ln w="25400">
            <a:solidFill>
              <a:srgbClr val="2DD4BF"/>
            </a:solidFill>
          </a:ln>
        </p:spPr>
      </p:sp>
      <p:sp>
        <p:nvSpPr>
          <p:cNvPr id="25" name="strip-text"/>
          <p:cNvSpPr txBox="1"/>
          <p:nvPr/>
        </p:nvSpPr>
        <p:spPr>
          <a:xfrm>
            <a:off x="1524000" y="9918700"/>
            <a:ext cx="262128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noProof="1">
                <a:solidFill>
                  <a:srgbClr val="FFFFFF"/>
                </a:solidFill>
                <a:latin typeface="JetBrains Mono"/>
                <a:ea typeface="JetBrains Mono"/>
              </a:rPr>
              <a:t>ПОКУПКА ГОТОВОГО РЕШЕНИЯ УСПЕШНЕЕ СОБСТВЕННОЙ РАЗРАБОТКИ — 67% ПРОТИВ 33% · MIT, 2025</a:t>
            </a:r>
            <a:endParaRPr lang="en-US" sz="1800" noProof="1"/>
          </a:p>
        </p:txBody>
      </p:sp>
      <p:sp>
        <p:nvSpPr>
          <p:cNvPr id="26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A39E98"/>
                </a:solidFill>
                <a:latin typeface="JetBrains Mono"/>
                <a:ea typeface="JetBrains Mono"/>
              </a:rPr>
              <a:t>04 / 13</a:t>
            </a:r>
            <a:endParaRPr lang="en-US" sz="1500" noProof="1"/>
          </a:p>
        </p:txBody>
      </p:sp>
      <p:pic>
        <p:nvPicPr>
          <p:cNvPr id="27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28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29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30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A39E98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6350000" cy="6096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6350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03 · ТРИ ПОДХОДА К ВНЕДРЕНИЮ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000000"/>
                </a:solidFill>
                <a:latin typeface="Unbounded"/>
                <a:ea typeface="Unbounded"/>
              </a:rPr>
              <a:t>Три способа. Три типовых тупика.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6" name="p1"/>
          <p:cNvSpPr/>
          <p:nvPr/>
        </p:nvSpPr>
        <p:spPr>
          <a:xfrm>
            <a:off x="1016000" y="3810000"/>
            <a:ext cx="9080500" cy="5969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7" name="p1-head"/>
          <p:cNvSpPr/>
          <p:nvPr/>
        </p:nvSpPr>
        <p:spPr>
          <a:xfrm>
            <a:off x="1016000" y="3810000"/>
            <a:ext cx="9080500" cy="8890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8" name="p1-head-text"/>
          <p:cNvSpPr txBox="1"/>
          <p:nvPr/>
        </p:nvSpPr>
        <p:spPr>
          <a:xfrm>
            <a:off x="1016000" y="3810000"/>
            <a:ext cx="90805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100" b="1" noProof="1">
                <a:solidFill>
                  <a:srgbClr val="FFFFFF"/>
                </a:solidFill>
                <a:latin typeface="Unbounded"/>
                <a:ea typeface="Unbounded"/>
              </a:rPr>
              <a:t>ПРОЕКТНАЯ КОМАНДА</a:t>
            </a:r>
            <a:endParaRPr lang="en-US" sz="2100" noProof="1"/>
          </a:p>
        </p:txBody>
      </p:sp>
      <p:sp>
        <p:nvSpPr>
          <p:cNvPr id="9" name="p1-body"/>
          <p:cNvSpPr txBox="1"/>
          <p:nvPr/>
        </p:nvSpPr>
        <p:spPr>
          <a:xfrm>
            <a:off x="1397000" y="5016500"/>
            <a:ext cx="8318500" cy="2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Центр компетенций из сильных специалистов. Быстрый первый пилот — и очередь из проектов на годы. Команда оторвана от бизнеса.</a:t>
            </a:r>
            <a:endParaRPr lang="en-US" sz="1900" noProof="1"/>
          </a:p>
        </p:txBody>
      </p:sp>
      <p:sp>
        <p:nvSpPr>
          <p:cNvPr id="10" name="p1-src"/>
          <p:cNvSpPr txBox="1"/>
          <p:nvPr/>
        </p:nvSpPr>
        <p:spPr>
          <a:xfrm>
            <a:off x="1397000" y="7683500"/>
            <a:ext cx="83185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BCG · MCKINSEY · 2025</a:t>
            </a:r>
            <a:endParaRPr lang="en-US" sz="1300" noProof="1"/>
          </a:p>
        </p:txBody>
      </p:sp>
      <p:sp>
        <p:nvSpPr>
          <p:cNvPr id="11" name="p1-verdict-bg"/>
          <p:cNvSpPr/>
          <p:nvPr/>
        </p:nvSpPr>
        <p:spPr>
          <a:xfrm>
            <a:off x="1397000" y="8255000"/>
            <a:ext cx="8318500" cy="11430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12" name="p1-verdict"/>
          <p:cNvSpPr txBox="1"/>
          <p:nvPr/>
        </p:nvSpPr>
        <p:spPr>
          <a:xfrm>
            <a:off x="1397000" y="8255000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РАБОТАЕТ КАК СТАРТ.</a:t>
            </a:r>
            <a:endParaRPr lang="en-US" sz="1500" noProof="1"/>
          </a:p>
          <a:p>
            <a:pPr algn="ctr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НЕ РАБОТАЕТ КАК МАСШТАБ</a:t>
            </a:r>
            <a:endParaRPr lang="en-US" sz="1500" noProof="1"/>
          </a:p>
        </p:txBody>
      </p:sp>
      <p:sp>
        <p:nvSpPr>
          <p:cNvPr id="13" name="p2"/>
          <p:cNvSpPr/>
          <p:nvPr/>
        </p:nvSpPr>
        <p:spPr>
          <a:xfrm>
            <a:off x="10096500" y="3810000"/>
            <a:ext cx="9080500" cy="5969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4" name="p2-head"/>
          <p:cNvSpPr/>
          <p:nvPr/>
        </p:nvSpPr>
        <p:spPr>
          <a:xfrm>
            <a:off x="10096500" y="3810000"/>
            <a:ext cx="9080500" cy="8890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15" name="p2-head-text"/>
          <p:cNvSpPr txBox="1"/>
          <p:nvPr/>
        </p:nvSpPr>
        <p:spPr>
          <a:xfrm>
            <a:off x="10096500" y="3810000"/>
            <a:ext cx="90805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100" b="1" noProof="1">
                <a:solidFill>
                  <a:srgbClr val="FFFFFF"/>
                </a:solidFill>
                <a:latin typeface="Unbounded"/>
                <a:ea typeface="Unbounded"/>
              </a:rPr>
              <a:t>ЭНТУЗИАСТЫ-ОДИНОЧКИ</a:t>
            </a:r>
            <a:endParaRPr lang="en-US" sz="2100" noProof="1"/>
          </a:p>
        </p:txBody>
      </p:sp>
      <p:sp>
        <p:nvSpPr>
          <p:cNvPr id="16" name="p2-body"/>
          <p:cNvSpPr txBox="1"/>
          <p:nvPr/>
        </p:nvSpPr>
        <p:spPr>
          <a:xfrm>
            <a:off x="10477500" y="5016500"/>
            <a:ext cx="8318500" cy="2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Спрос уже есть: 81% сотрудников работает с ИИ без санкции компании. Знания уходят вместе с человеком. Утечка через личные аккаунты добавляет +$670 тыс. к инциденту.</a:t>
            </a:r>
            <a:endParaRPr lang="en-US" sz="1900" noProof="1"/>
          </a:p>
        </p:txBody>
      </p:sp>
      <p:sp>
        <p:nvSpPr>
          <p:cNvPr id="17" name="p2-src"/>
          <p:cNvSpPr txBox="1"/>
          <p:nvPr/>
        </p:nvSpPr>
        <p:spPr>
          <a:xfrm>
            <a:off x="10477500" y="7683500"/>
            <a:ext cx="83185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UPGUARD 2025 · IBM 2025</a:t>
            </a:r>
            <a:endParaRPr lang="en-US" sz="1300" noProof="1"/>
          </a:p>
        </p:txBody>
      </p:sp>
      <p:sp>
        <p:nvSpPr>
          <p:cNvPr id="18" name="p2-verdict-bg"/>
          <p:cNvSpPr/>
          <p:nvPr/>
        </p:nvSpPr>
        <p:spPr>
          <a:xfrm>
            <a:off x="10477500" y="8255000"/>
            <a:ext cx="8318500" cy="11430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19" name="p2-verdict"/>
          <p:cNvSpPr txBox="1"/>
          <p:nvPr/>
        </p:nvSpPr>
        <p:spPr>
          <a:xfrm>
            <a:off x="10477500" y="8255000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СИМПТОМ СПРОСА,</a:t>
            </a:r>
            <a:endParaRPr lang="en-US" sz="1500" noProof="1"/>
          </a:p>
          <a:p>
            <a:pPr algn="ctr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А НЕ СТРАТЕГИЯ</a:t>
            </a:r>
            <a:endParaRPr lang="en-US" sz="1500" noProof="1"/>
          </a:p>
        </p:txBody>
      </p:sp>
      <p:sp>
        <p:nvSpPr>
          <p:cNvPr id="20" name="p3"/>
          <p:cNvSpPr/>
          <p:nvPr/>
        </p:nvSpPr>
        <p:spPr>
          <a:xfrm>
            <a:off x="19177000" y="3810000"/>
            <a:ext cx="9067800" cy="5969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21" name="p3-head"/>
          <p:cNvSpPr/>
          <p:nvPr/>
        </p:nvSpPr>
        <p:spPr>
          <a:xfrm>
            <a:off x="19177000" y="3810000"/>
            <a:ext cx="9067800" cy="8890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22" name="p3-head-text"/>
          <p:cNvSpPr txBox="1"/>
          <p:nvPr/>
        </p:nvSpPr>
        <p:spPr>
          <a:xfrm>
            <a:off x="19177000" y="3810000"/>
            <a:ext cx="90678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100" b="1" noProof="1">
                <a:solidFill>
                  <a:srgbClr val="FFFFFF"/>
                </a:solidFill>
                <a:latin typeface="Unbounded"/>
                <a:ea typeface="Unbounded"/>
              </a:rPr>
              <a:t>ПРИКАЗ СВЕРХУ</a:t>
            </a:r>
            <a:endParaRPr lang="en-US" sz="2100" noProof="1"/>
          </a:p>
        </p:txBody>
      </p:sp>
      <p:sp>
        <p:nvSpPr>
          <p:cNvPr id="23" name="p3-body"/>
          <p:cNvSpPr txBox="1"/>
          <p:nvPr/>
        </p:nvSpPr>
        <p:spPr>
          <a:xfrm>
            <a:off x="19558000" y="5016500"/>
            <a:ext cx="8318500" cy="2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«Все обязаны работать с ИИ». Метрики входа: «20 промптов в день». Итог — имитация и саботаж: 29–31% сотрудников торпедируют ИИ-стратегию.</a:t>
            </a:r>
            <a:endParaRPr lang="en-US" sz="1900" noProof="1"/>
          </a:p>
        </p:txBody>
      </p:sp>
      <p:sp>
        <p:nvSpPr>
          <p:cNvPr id="24" name="p3-src"/>
          <p:cNvSpPr txBox="1"/>
          <p:nvPr/>
        </p:nvSpPr>
        <p:spPr>
          <a:xfrm>
            <a:off x="19558000" y="7683500"/>
            <a:ext cx="83185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WRITER · 2025–2026</a:t>
            </a:r>
            <a:endParaRPr lang="en-US" sz="1300" noProof="1"/>
          </a:p>
        </p:txBody>
      </p:sp>
      <p:sp>
        <p:nvSpPr>
          <p:cNvPr id="25" name="p3-verdict-bg"/>
          <p:cNvSpPr/>
          <p:nvPr/>
        </p:nvSpPr>
        <p:spPr>
          <a:xfrm>
            <a:off x="19558000" y="8255000"/>
            <a:ext cx="8318500" cy="11430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26" name="p3-verdict"/>
          <p:cNvSpPr txBox="1"/>
          <p:nvPr/>
        </p:nvSpPr>
        <p:spPr>
          <a:xfrm>
            <a:off x="19558000" y="8255000"/>
            <a:ext cx="83185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МАНДАТ БЕЗ МЕТРИК —</a:t>
            </a:r>
            <a:endParaRPr lang="en-US" sz="1500" noProof="1"/>
          </a:p>
          <a:p>
            <a:pPr algn="ctr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ТЕАТР ВНЕДРЕНИЯ</a:t>
            </a:r>
            <a:endParaRPr lang="en-US" sz="1500" noProof="1"/>
          </a:p>
        </p:txBody>
      </p:sp>
      <p:sp>
        <p:nvSpPr>
          <p:cNvPr id="27" name="strip-bg"/>
          <p:cNvSpPr/>
          <p:nvPr/>
        </p:nvSpPr>
        <p:spPr>
          <a:xfrm>
            <a:off x="1016000" y="10071100"/>
            <a:ext cx="27228800" cy="8128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28" name="strip-text"/>
          <p:cNvSpPr txBox="1"/>
          <p:nvPr/>
        </p:nvSpPr>
        <p:spPr>
          <a:xfrm>
            <a:off x="1524000" y="10071100"/>
            <a:ext cx="215900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000" b="1" noProof="1">
                <a:solidFill>
                  <a:srgbClr val="FFFFFF"/>
                </a:solidFill>
                <a:latin typeface="Unbounded"/>
                <a:ea typeface="Unbounded"/>
              </a:rPr>
              <a:t>Размер не определяет зрелость — определяет культура: отрыв лидера от рынка — около четырёх лет.</a:t>
            </a:r>
            <a:endParaRPr lang="en-US" sz="2000" noProof="1"/>
          </a:p>
        </p:txBody>
      </p:sp>
      <p:sp>
        <p:nvSpPr>
          <p:cNvPr id="29" name="strip-src"/>
          <p:cNvSpPr txBox="1"/>
          <p:nvPr/>
        </p:nvSpPr>
        <p:spPr>
          <a:xfrm>
            <a:off x="17780000" y="10236200"/>
            <a:ext cx="9956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200" noProof="1">
                <a:solidFill>
                  <a:srgbClr val="A39E98"/>
                </a:solidFill>
                <a:latin typeface="JetBrains Mono"/>
                <a:ea typeface="JetBrains Mono"/>
              </a:rPr>
              <a:t>ОБОБЩЁННАЯ ПРАКТИКА КРУПНЫХ ФИНАНСОВЫХ ОРГАНИЗАЦИЙ · 2026</a:t>
            </a:r>
            <a:endParaRPr lang="en-US" sz="1200" noProof="1"/>
          </a:p>
        </p:txBody>
      </p:sp>
      <p:sp>
        <p:nvSpPr>
          <p:cNvPr id="30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05 / 13</a:t>
            </a:r>
            <a:endParaRPr lang="en-US" sz="1500" noProof="1"/>
          </a:p>
        </p:txBody>
      </p:sp>
      <p:pic>
        <p:nvPicPr>
          <p:cNvPr id="31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32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33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34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5842000" cy="6096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5842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03 · СРАВНЕНИЕ ПОДХОДОВ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FFFFFF"/>
                </a:solidFill>
                <a:latin typeface="Unbounded"/>
                <a:ea typeface="Unbounded"/>
              </a:rPr>
              <a:t>Четвёртый путь — перестройка процессов.</a:t>
            </a:r>
            <a:endParaRPr lang="en-US" sz="5400" noProof="1"/>
          </a:p>
        </p:txBody>
      </p:sp>
      <p:graphicFrame>
        <p:nvGraphicFramePr>
          <p:cNvPr id="5" name="table"/>
          <p:cNvGraphicFramePr>
            <a:graphicFrameLocks noGrp="1"/>
          </p:cNvGraphicFramePr>
          <p:nvPr/>
        </p:nvGraphicFramePr>
        <p:xfrm>
          <a:off x="1016000" y="3683000"/>
          <a:ext cx="27228800" cy="6096000"/>
        </p:xfrm>
        <a:graphic>
          <a:graphicData uri="http://schemas.openxmlformats.org/drawingml/2006/table">
            <a:tbl>
              <a:tblPr/>
              <a:tblGrid>
                <a:gridCol w="5990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8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79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734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566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5360"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000000"/>
                          </a:solidFill>
                          <a:latin typeface="JetBrains Mono"/>
                          <a:ea typeface="JetBrains Mono"/>
                        </a:rPr>
                        <a:t>ПОДХОД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000000"/>
                          </a:solidFill>
                          <a:latin typeface="JetBrains Mono"/>
                          <a:ea typeface="JetBrains Mono"/>
                        </a:rPr>
                        <a:t>СКОРОСТЬ СТАРТА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000000"/>
                          </a:solidFill>
                          <a:latin typeface="JetBrains Mono"/>
                          <a:ea typeface="JetBrains Mono"/>
                        </a:rPr>
                        <a:t>ГЛАВНЫЙ РИСК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000000"/>
                          </a:solidFill>
                          <a:latin typeface="JetBrains Mono"/>
                          <a:ea typeface="JetBrains Mono"/>
                        </a:rPr>
                        <a:t>МАСШТАБ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noProof="1">
                          <a:solidFill>
                            <a:srgbClr val="000000"/>
                          </a:solidFill>
                          <a:latin typeface="JetBrains Mono"/>
                          <a:ea typeface="JetBrains Mono"/>
                        </a:rPr>
                        <a:t>ИТОГ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Проектная команда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Быстрый пилот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Очередь проектов, отрыв от бизнеса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Не масштабируется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Старт — да, масштаб — нет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Энтузиасты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Мгновенный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Выгорание, утечки, уход знаний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Знания = человек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Легализовать, обезопасить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Приказ сверху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Формально быстрый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Саботаж и имитация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Отчётность без эффекта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Нужны метрики выхода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80160">
                <a:tc>
                  <a:txBody>
                    <a:bodyPr/>
                    <a:lstStyle/>
                    <a:p>
                      <a:pPr algn="l"/>
                      <a:r>
                        <a:rPr lang="en-US" sz="1700" b="1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Перестройка процессов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b="1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Медленнее на старте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b="1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Требует воли руководства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b="1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Масштабируется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700" b="1" noProof="1">
                          <a:solidFill>
                            <a:srgbClr val="FFFFFF"/>
                          </a:solidFill>
                          <a:latin typeface="Inter"/>
                          <a:ea typeface="Inter"/>
                        </a:rPr>
                        <a:t>У лидеров в 3 раза чаще*</a:t>
                      </a:r>
                    </a:p>
                  </a:txBody>
                  <a:tcPr anchor="ctr">
                    <a:lnL w="25400">
                      <a:solidFill>
                        <a:srgbClr val="FFFFFF"/>
                      </a:solidFill>
                    </a:lnL>
                    <a:lnR w="25400">
                      <a:solidFill>
                        <a:srgbClr val="FFFFFF"/>
                      </a:solidFill>
                    </a:lnR>
                    <a:lnT w="25400">
                      <a:solidFill>
                        <a:srgbClr val="FFFFFF"/>
                      </a:solidFill>
                    </a:lnT>
                    <a:lnB w="25400">
                      <a:solidFill>
                        <a:srgbClr val="FFFFFF"/>
                      </a:solidFill>
                    </a:lnB>
                    <a:solidFill>
                      <a:srgbClr val="7C3A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footnote"/>
          <p:cNvSpPr txBox="1"/>
          <p:nvPr/>
        </p:nvSpPr>
        <p:spPr>
          <a:xfrm>
            <a:off x="1016000" y="10160000"/>
            <a:ext cx="2286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400" noProof="1">
                <a:solidFill>
                  <a:srgbClr val="A39E98"/>
                </a:solidFill>
                <a:latin typeface="JetBrains Mono"/>
                <a:ea typeface="JetBrains Mono"/>
              </a:rPr>
              <a:t>*ПЕРЕПРОЕКТИРОВАНИЕ РАБОЧИХ ПРОЦЕССОВ У ЛИДЕРОВ РЫНКА ВСТРЕЧАЕТСЯ В 3 РАЗА ЧАЩЕ — MCKINSEY, 2025–2026</a:t>
            </a:r>
            <a:endParaRPr lang="en-US" sz="1400" noProof="1"/>
          </a:p>
        </p:txBody>
      </p:sp>
      <p:sp>
        <p:nvSpPr>
          <p:cNvPr id="7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A39E98"/>
                </a:solidFill>
                <a:latin typeface="JetBrains Mono"/>
                <a:ea typeface="JetBrains Mono"/>
              </a:rPr>
              <a:t>06 / 13</a:t>
            </a:r>
            <a:endParaRPr lang="en-US" sz="1500" noProof="1"/>
          </a:p>
        </p:txBody>
      </p:sp>
      <p:pic>
        <p:nvPicPr>
          <p:cNvPr id="8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9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10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11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A39E98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4191000" cy="6096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4191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04 · ОБУЧЕНИЕ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159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000000"/>
                </a:solidFill>
                <a:latin typeface="Unbounded"/>
                <a:ea typeface="Unbounded"/>
              </a:rPr>
              <a:t>Курсы дают язык. Они не дают меру.</a:t>
            </a:r>
            <a:endParaRPr lang="en-US" sz="5400" noProof="1"/>
          </a:p>
        </p:txBody>
      </p:sp>
      <p:sp>
        <p:nvSpPr>
          <p:cNvPr id="5" name="sticker-bg"/>
          <p:cNvSpPr/>
          <p:nvPr/>
        </p:nvSpPr>
        <p:spPr>
          <a:xfrm>
            <a:off x="23876000" y="2032000"/>
            <a:ext cx="2794000" cy="7112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6" name="sticker-text"/>
          <p:cNvSpPr txBox="1"/>
          <p:nvPr/>
        </p:nvSpPr>
        <p:spPr>
          <a:xfrm>
            <a:off x="23876000" y="2032000"/>
            <a:ext cx="27940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800" b="1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ВАЖНО</a:t>
            </a:r>
            <a:endParaRPr lang="en-US" sz="1800" noProof="1"/>
          </a:p>
        </p:txBody>
      </p:sp>
      <p:sp>
        <p:nvSpPr>
          <p:cNvPr id="7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8" name="tileA"/>
          <p:cNvSpPr/>
          <p:nvPr/>
        </p:nvSpPr>
        <p:spPr>
          <a:xfrm>
            <a:off x="1016000" y="3810000"/>
            <a:ext cx="13614400" cy="431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9" name="tileA-label"/>
          <p:cNvSpPr txBox="1"/>
          <p:nvPr/>
        </p:nvSpPr>
        <p:spPr>
          <a:xfrm>
            <a:off x="1422400" y="4165600"/>
            <a:ext cx="762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ЧТО ДАЮТ</a:t>
            </a:r>
            <a:endParaRPr lang="en-US" sz="1600" noProof="1"/>
          </a:p>
        </p:txBody>
      </p:sp>
      <p:sp>
        <p:nvSpPr>
          <p:cNvPr id="10" name="tileA-body"/>
          <p:cNvSpPr txBox="1"/>
          <p:nvPr/>
        </p:nvSpPr>
        <p:spPr>
          <a:xfrm>
            <a:off x="1422400" y="4724400"/>
            <a:ext cx="12801600" cy="304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· общий язык и снятие страха перед инструментом</a:t>
            </a:r>
            <a:endParaRPr lang="en-US" sz="1900" noProof="1"/>
          </a:p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· базовая гигиена рисков — её нет у 58% работающих с ИИ</a:t>
            </a:r>
            <a:endParaRPr lang="en-US" sz="1900" noProof="1"/>
          </a:p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· «входной билет» к доступу: в Бразилии судья допускается к модели только после обучения</a:t>
            </a:r>
            <a:endParaRPr lang="en-US" sz="1900" noProof="1"/>
          </a:p>
        </p:txBody>
      </p:sp>
      <p:sp>
        <p:nvSpPr>
          <p:cNvPr id="11" name="tileB"/>
          <p:cNvSpPr/>
          <p:nvPr/>
        </p:nvSpPr>
        <p:spPr>
          <a:xfrm>
            <a:off x="14630400" y="3810000"/>
            <a:ext cx="13614400" cy="431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2" name="tileB-label"/>
          <p:cNvSpPr txBox="1"/>
          <p:nvPr/>
        </p:nvSpPr>
        <p:spPr>
          <a:xfrm>
            <a:off x="15036800" y="4165600"/>
            <a:ext cx="762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600" kern="0" spc="100" noProof="1">
                <a:solidFill>
                  <a:srgbClr val="FF6600"/>
                </a:solidFill>
                <a:latin typeface="JetBrains Mono"/>
                <a:ea typeface="JetBrains Mono"/>
              </a:rPr>
              <a:t>ЧЕГО НЕ ДАЮТ</a:t>
            </a:r>
            <a:endParaRPr lang="en-US" sz="1600" noProof="1"/>
          </a:p>
        </p:txBody>
      </p:sp>
      <p:sp>
        <p:nvSpPr>
          <p:cNvPr id="13" name="tileB-body"/>
          <p:cNvSpPr txBox="1"/>
          <p:nvPr/>
        </p:nvSpPr>
        <p:spPr>
          <a:xfrm>
            <a:off x="15036800" y="4724400"/>
            <a:ext cx="12801600" cy="3048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· заученные приёмы: в полевом эксперименте с 776 специалистами готовые шаблоны промптов применили лишь 38% — и результат у них был не лучше, чем у работавших по-своему</a:t>
            </a:r>
            <a:endParaRPr lang="en-US" sz="1900" noProof="1"/>
          </a:p>
          <a:p>
            <a:pPr>
              <a:lnSpc>
                <a:spcPct val="145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· навыка проверки ответов: сертификат выдаёт уверенность без меры</a:t>
            </a:r>
            <a:endParaRPr lang="en-US" sz="1900" noProof="1"/>
          </a:p>
        </p:txBody>
      </p:sp>
      <p:sp>
        <p:nvSpPr>
          <p:cNvPr id="14" name="sources"/>
          <p:cNvSpPr txBox="1"/>
          <p:nvPr/>
        </p:nvSpPr>
        <p:spPr>
          <a:xfrm>
            <a:off x="1016000" y="8331200"/>
            <a:ext cx="2286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CYBSAFE 2025 · HBS/WHARTON × PROCTER &amp; GAMBLE, ПОЛЕВОЙ ЭКСПЕРИМЕНТ, 2025–2026 · РЕЗОЛЮЦИЯ CNJ 615/2025 (БРАЗИЛИЯ)</a:t>
            </a:r>
            <a:endParaRPr lang="en-US" sz="1300" noProof="1"/>
          </a:p>
        </p:txBody>
      </p:sp>
      <p:sp>
        <p:nvSpPr>
          <p:cNvPr id="15" name="strip-bg"/>
          <p:cNvSpPr/>
          <p:nvPr/>
        </p:nvSpPr>
        <p:spPr>
          <a:xfrm>
            <a:off x="1016000" y="9017000"/>
            <a:ext cx="27228800" cy="15240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16" name="strip-text"/>
          <p:cNvSpPr txBox="1"/>
          <p:nvPr/>
        </p:nvSpPr>
        <p:spPr>
          <a:xfrm>
            <a:off x="1524000" y="9017000"/>
            <a:ext cx="26212800" cy="1524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400" b="1" noProof="1">
                <a:solidFill>
                  <a:srgbClr val="FFFFFF"/>
                </a:solidFill>
                <a:latin typeface="Unbounded"/>
                <a:ea typeface="Unbounded"/>
              </a:rPr>
              <a:t>Работает другое: обучение на своих задачах, амбассадоры внутри команд, личный пример руководства.</a:t>
            </a:r>
            <a:endParaRPr lang="en-US" sz="2400" noProof="1"/>
          </a:p>
        </p:txBody>
      </p:sp>
      <p:sp>
        <p:nvSpPr>
          <p:cNvPr id="17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07 / 13</a:t>
            </a:r>
            <a:endParaRPr lang="en-US" sz="1500" noProof="1"/>
          </a:p>
        </p:txBody>
      </p:sp>
      <p:pic>
        <p:nvPicPr>
          <p:cNvPr id="18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19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20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21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6096000" cy="6096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6096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05 · ОЧЕРЁДНОСТЬ ВНЕДРЕНИЯ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000000"/>
                </a:solidFill>
                <a:latin typeface="Unbounded"/>
                <a:ea typeface="Unbounded"/>
              </a:rPr>
              <a:t>Сначала — сотрудники. Клиенты — позже.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6" name="q1"/>
          <p:cNvSpPr/>
          <p:nvPr/>
        </p:nvSpPr>
        <p:spPr>
          <a:xfrm>
            <a:off x="1016000" y="3810000"/>
            <a:ext cx="8128000" cy="304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7" name="q1-label"/>
          <p:cNvSpPr txBox="1"/>
          <p:nvPr/>
        </p:nvSpPr>
        <p:spPr>
          <a:xfrm>
            <a:off x="1320800" y="4038600"/>
            <a:ext cx="7518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ЦЕНА ОШИБКИ НИЗКАЯ · ЭФФЕКТ ИЗМЕРИМ</a:t>
            </a:r>
            <a:endParaRPr lang="en-US" sz="1300" noProof="1"/>
          </a:p>
        </p:txBody>
      </p:sp>
      <p:sp>
        <p:nvSpPr>
          <p:cNvPr id="8" name="q1-badge-bg"/>
          <p:cNvSpPr/>
          <p:nvPr/>
        </p:nvSpPr>
        <p:spPr>
          <a:xfrm>
            <a:off x="1320800" y="4495800"/>
            <a:ext cx="3556000" cy="5588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9" name="q1-badge"/>
          <p:cNvSpPr txBox="1"/>
          <p:nvPr/>
        </p:nvSpPr>
        <p:spPr>
          <a:xfrm>
            <a:off x="1320800" y="4495800"/>
            <a:ext cx="3556000" cy="55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FFFFFF"/>
                </a:solidFill>
                <a:latin typeface="JetBrains Mono"/>
                <a:ea typeface="JetBrains Mono"/>
              </a:rPr>
              <a:t>ВНЕДРЯТЬ ПЕРВЫМ</a:t>
            </a:r>
            <a:endParaRPr lang="en-US" sz="1400" noProof="1"/>
          </a:p>
        </p:txBody>
      </p:sp>
      <p:sp>
        <p:nvSpPr>
          <p:cNvPr id="10" name="q1-text"/>
          <p:cNvSpPr txBox="1"/>
          <p:nvPr/>
        </p:nvSpPr>
        <p:spPr>
          <a:xfrm>
            <a:off x="1320800" y="5334000"/>
            <a:ext cx="7518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документы · внутренние справки · аналитика · код · подготовка решений</a:t>
            </a:r>
            <a:endParaRPr lang="en-US" sz="1900" noProof="1"/>
          </a:p>
        </p:txBody>
      </p:sp>
      <p:sp>
        <p:nvSpPr>
          <p:cNvPr id="11" name="q2"/>
          <p:cNvSpPr/>
          <p:nvPr/>
        </p:nvSpPr>
        <p:spPr>
          <a:xfrm>
            <a:off x="9144000" y="3810000"/>
            <a:ext cx="8128000" cy="304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2" name="q2-label"/>
          <p:cNvSpPr txBox="1"/>
          <p:nvPr/>
        </p:nvSpPr>
        <p:spPr>
          <a:xfrm>
            <a:off x="9448800" y="4038600"/>
            <a:ext cx="7518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ЦЕНА ОШИБКИ ВЫСОКАЯ · ПОД КОНТРОЛЕМ</a:t>
            </a:r>
            <a:endParaRPr lang="en-US" sz="1300" noProof="1"/>
          </a:p>
        </p:txBody>
      </p:sp>
      <p:sp>
        <p:nvSpPr>
          <p:cNvPr id="13" name="q2-badge-bg"/>
          <p:cNvSpPr/>
          <p:nvPr/>
        </p:nvSpPr>
        <p:spPr>
          <a:xfrm>
            <a:off x="9448800" y="4495800"/>
            <a:ext cx="4191000" cy="5588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14" name="q2-badge"/>
          <p:cNvSpPr txBox="1"/>
          <p:nvPr/>
        </p:nvSpPr>
        <p:spPr>
          <a:xfrm>
            <a:off x="9448800" y="4495800"/>
            <a:ext cx="4191000" cy="55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000000"/>
                </a:solidFill>
                <a:latin typeface="JetBrains Mono"/>
                <a:ea typeface="JetBrains Mono"/>
              </a:rPr>
              <a:t>С ЧЕЛОВЕКОМ В КОНТУРЕ</a:t>
            </a:r>
            <a:endParaRPr lang="en-US" sz="1400" noProof="1"/>
          </a:p>
        </p:txBody>
      </p:sp>
      <p:sp>
        <p:nvSpPr>
          <p:cNvPr id="15" name="q2-text"/>
          <p:cNvSpPr txBox="1"/>
          <p:nvPr/>
        </p:nvSpPr>
        <p:spPr>
          <a:xfrm>
            <a:off x="9448800" y="5334000"/>
            <a:ext cx="7518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модель советует оператору и аналитику — решение остаётся за человеком</a:t>
            </a:r>
            <a:endParaRPr lang="en-US" sz="1900" noProof="1"/>
          </a:p>
        </p:txBody>
      </p:sp>
      <p:sp>
        <p:nvSpPr>
          <p:cNvPr id="16" name="q3"/>
          <p:cNvSpPr/>
          <p:nvPr/>
        </p:nvSpPr>
        <p:spPr>
          <a:xfrm>
            <a:off x="1016000" y="6858000"/>
            <a:ext cx="8128000" cy="304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7" name="q3-label"/>
          <p:cNvSpPr txBox="1"/>
          <p:nvPr/>
        </p:nvSpPr>
        <p:spPr>
          <a:xfrm>
            <a:off x="1320800" y="7086600"/>
            <a:ext cx="7518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ЦЕНА ОШИБКИ НИЗКАЯ · ЭФФЕКТ РАЗМЫТ</a:t>
            </a:r>
            <a:endParaRPr lang="en-US" sz="1300" noProof="1"/>
          </a:p>
        </p:txBody>
      </p:sp>
      <p:sp>
        <p:nvSpPr>
          <p:cNvPr id="18" name="q3-badge-bg"/>
          <p:cNvSpPr/>
          <p:nvPr/>
        </p:nvSpPr>
        <p:spPr>
          <a:xfrm>
            <a:off x="1320800" y="7543800"/>
            <a:ext cx="2794000" cy="5588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19" name="q3-badge"/>
          <p:cNvSpPr txBox="1"/>
          <p:nvPr/>
        </p:nvSpPr>
        <p:spPr>
          <a:xfrm>
            <a:off x="1320800" y="7543800"/>
            <a:ext cx="2794000" cy="55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noProof="1">
                <a:solidFill>
                  <a:srgbClr val="000000"/>
                </a:solidFill>
                <a:latin typeface="JetBrains Mono"/>
                <a:ea typeface="JetBrains Mono"/>
              </a:rPr>
              <a:t>НЕ ВНЕДРЯТЬ</a:t>
            </a:r>
            <a:endParaRPr lang="en-US" sz="1400" noProof="1"/>
          </a:p>
        </p:txBody>
      </p:sp>
      <p:sp>
        <p:nvSpPr>
          <p:cNvPr id="20" name="q3-text"/>
          <p:cNvSpPr txBox="1"/>
          <p:nvPr/>
        </p:nvSpPr>
        <p:spPr>
          <a:xfrm>
            <a:off x="1320800" y="8382000"/>
            <a:ext cx="7518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«красивые» пилоты ради отчётности о внедрении</a:t>
            </a:r>
            <a:endParaRPr lang="en-US" sz="1900" noProof="1"/>
          </a:p>
        </p:txBody>
      </p:sp>
      <p:sp>
        <p:nvSpPr>
          <p:cNvPr id="21" name="q4"/>
          <p:cNvSpPr/>
          <p:nvPr/>
        </p:nvSpPr>
        <p:spPr>
          <a:xfrm>
            <a:off x="9144000" y="6858000"/>
            <a:ext cx="8128000" cy="304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22" name="q4-label"/>
          <p:cNvSpPr txBox="1"/>
          <p:nvPr/>
        </p:nvSpPr>
        <p:spPr>
          <a:xfrm>
            <a:off x="9448800" y="7086600"/>
            <a:ext cx="75184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ЦЕНА ОШИБКИ ВЫСОКАЯ · ПУБЛИЧНАЯ</a:t>
            </a:r>
            <a:endParaRPr lang="en-US" sz="1300" noProof="1"/>
          </a:p>
        </p:txBody>
      </p:sp>
      <p:sp>
        <p:nvSpPr>
          <p:cNvPr id="23" name="q4-badge-bg"/>
          <p:cNvSpPr/>
          <p:nvPr/>
        </p:nvSpPr>
        <p:spPr>
          <a:xfrm>
            <a:off x="9448800" y="7543800"/>
            <a:ext cx="1905000" cy="5588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24" name="q4-badge"/>
          <p:cNvSpPr txBox="1"/>
          <p:nvPr/>
        </p:nvSpPr>
        <p:spPr>
          <a:xfrm>
            <a:off x="9448800" y="7543800"/>
            <a:ext cx="1905000" cy="55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noProof="1">
                <a:solidFill>
                  <a:srgbClr val="FFFFFF"/>
                </a:solidFill>
                <a:latin typeface="JetBrains Mono"/>
                <a:ea typeface="JetBrains Mono"/>
              </a:rPr>
              <a:t>ПОЗЖЕ</a:t>
            </a:r>
            <a:endParaRPr lang="en-US" sz="1400" noProof="1"/>
          </a:p>
        </p:txBody>
      </p:sp>
      <p:sp>
        <p:nvSpPr>
          <p:cNvPr id="25" name="q4-text"/>
          <p:cNvSpPr txBox="1"/>
          <p:nvPr/>
        </p:nvSpPr>
        <p:spPr>
          <a:xfrm>
            <a:off x="9448800" y="8382000"/>
            <a:ext cx="75184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900" noProof="1">
                <a:solidFill>
                  <a:srgbClr val="000000"/>
                </a:solidFill>
                <a:latin typeface="Inter"/>
                <a:ea typeface="Inter"/>
              </a:rPr>
              <a:t>автономные ответы клиентам, советы по продуктам и деньгам</a:t>
            </a:r>
            <a:endParaRPr lang="en-US" sz="1900" noProof="1"/>
          </a:p>
        </p:txBody>
      </p:sp>
      <p:sp>
        <p:nvSpPr>
          <p:cNvPr id="26" name="s1-num"/>
          <p:cNvSpPr txBox="1"/>
          <p:nvPr/>
        </p:nvSpPr>
        <p:spPr>
          <a:xfrm>
            <a:off x="18034000" y="3810000"/>
            <a:ext cx="102108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400" b="1" noProof="1">
                <a:solidFill>
                  <a:srgbClr val="000000"/>
                </a:solidFill>
                <a:latin typeface="Unbounded"/>
                <a:ea typeface="Unbounded"/>
              </a:rPr>
              <a:t>50–70%</a:t>
            </a:r>
            <a:endParaRPr lang="en-US" sz="5400" noProof="1"/>
          </a:p>
        </p:txBody>
      </p:sp>
      <p:sp>
        <p:nvSpPr>
          <p:cNvPr id="27" name="s1-label"/>
          <p:cNvSpPr txBox="1"/>
          <p:nvPr/>
        </p:nvSpPr>
        <p:spPr>
          <a:xfrm>
            <a:off x="18034000" y="4762500"/>
            <a:ext cx="102108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1800" noProof="1">
                <a:solidFill>
                  <a:srgbClr val="666666"/>
                </a:solidFill>
                <a:latin typeface="Inter"/>
                <a:ea typeface="Inter"/>
              </a:rPr>
              <a:t>бюджетов уходит на клиентский фронт — а измеримый возврат приходит из внутренних процессов</a:t>
            </a:r>
            <a:endParaRPr lang="en-US" sz="1800" noProof="1"/>
          </a:p>
        </p:txBody>
      </p:sp>
      <p:sp>
        <p:nvSpPr>
          <p:cNvPr id="28" name="s1-src"/>
          <p:cNvSpPr txBox="1"/>
          <p:nvPr/>
        </p:nvSpPr>
        <p:spPr>
          <a:xfrm>
            <a:off x="18034000" y="5651500"/>
            <a:ext cx="102108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MIT NANDA · 2025</a:t>
            </a:r>
            <a:endParaRPr lang="en-US" sz="1300" noProof="1"/>
          </a:p>
        </p:txBody>
      </p:sp>
      <p:sp>
        <p:nvSpPr>
          <p:cNvPr id="29" name="s2-num"/>
          <p:cNvSpPr txBox="1"/>
          <p:nvPr/>
        </p:nvSpPr>
        <p:spPr>
          <a:xfrm>
            <a:off x="18034000" y="6477000"/>
            <a:ext cx="102108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5400" b="1" noProof="1">
                <a:solidFill>
                  <a:srgbClr val="000000"/>
                </a:solidFill>
                <a:latin typeface="Unbounded"/>
                <a:ea typeface="Unbounded"/>
              </a:rPr>
              <a:t>64%</a:t>
            </a:r>
            <a:endParaRPr lang="en-US" sz="5400" noProof="1"/>
          </a:p>
        </p:txBody>
      </p:sp>
      <p:sp>
        <p:nvSpPr>
          <p:cNvPr id="30" name="s2-label"/>
          <p:cNvSpPr txBox="1"/>
          <p:nvPr/>
        </p:nvSpPr>
        <p:spPr>
          <a:xfrm>
            <a:off x="18034000" y="7429500"/>
            <a:ext cx="102108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1800" noProof="1">
                <a:solidFill>
                  <a:srgbClr val="666666"/>
                </a:solidFill>
                <a:latin typeface="Inter"/>
                <a:ea typeface="Inter"/>
              </a:rPr>
              <a:t>клиентов не хотят ИИ в сервисе; 53% готовы уйти к конкуренту из-за него</a:t>
            </a:r>
            <a:endParaRPr lang="en-US" sz="1800" noProof="1"/>
          </a:p>
        </p:txBody>
      </p:sp>
      <p:sp>
        <p:nvSpPr>
          <p:cNvPr id="31" name="s2-src"/>
          <p:cNvSpPr txBox="1"/>
          <p:nvPr/>
        </p:nvSpPr>
        <p:spPr>
          <a:xfrm>
            <a:off x="18034000" y="8318500"/>
            <a:ext cx="102108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GARTNER · 2024 · N=5 728</a:t>
            </a:r>
            <a:endParaRPr lang="en-US" sz="1300" noProof="1"/>
          </a:p>
        </p:txBody>
      </p:sp>
      <p:sp>
        <p:nvSpPr>
          <p:cNvPr id="32" name="precedent-bg"/>
          <p:cNvSpPr/>
          <p:nvPr/>
        </p:nvSpPr>
        <p:spPr>
          <a:xfrm>
            <a:off x="18034000" y="9017000"/>
            <a:ext cx="10210800" cy="1397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33" name="precedent-text"/>
          <p:cNvSpPr txBox="1"/>
          <p:nvPr/>
        </p:nvSpPr>
        <p:spPr>
          <a:xfrm>
            <a:off x="18338800" y="9169400"/>
            <a:ext cx="9601200" cy="1092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1500" noProof="1">
                <a:solidFill>
                  <a:srgbClr val="000000"/>
                </a:solidFill>
                <a:latin typeface="JetBrains Mono"/>
                <a:ea typeface="JetBrains Mono"/>
              </a:rPr>
              <a:t>СУДЕБНЫЙ ПРЕЦЕДЕНТ: КОМПАНИЯ ЮРИДИЧЕСКИ ОТВЕЧАЕТ ЗА СЛОВА СВОЕГО ЧАТ-БОТА — AIR CANADA, 2024</a:t>
            </a:r>
            <a:endParaRPr lang="en-US" sz="1500" noProof="1"/>
          </a:p>
        </p:txBody>
      </p:sp>
      <p:sp>
        <p:nvSpPr>
          <p:cNvPr id="34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08 / 13</a:t>
            </a:r>
            <a:endParaRPr lang="en-US" sz="1500" noProof="1"/>
          </a:p>
        </p:txBody>
      </p:sp>
      <p:pic>
        <p:nvPicPr>
          <p:cNvPr id="35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36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37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38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6604000" cy="6096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6604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05 · ГДЕ ЭФФЕКТ УЖЕ ПОСЧИТАН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000000"/>
                </a:solidFill>
                <a:latin typeface="Unbounded"/>
                <a:ea typeface="Unbounded"/>
              </a:rPr>
              <a:t>Оптимизация работает в четырёх местах.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6" name="t1"/>
          <p:cNvSpPr/>
          <p:nvPr/>
        </p:nvSpPr>
        <p:spPr>
          <a:xfrm>
            <a:off x="1016000" y="3810000"/>
            <a:ext cx="13614400" cy="2921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7" name="t1-label"/>
          <p:cNvSpPr txBox="1"/>
          <p:nvPr/>
        </p:nvSpPr>
        <p:spPr>
          <a:xfrm>
            <a:off x="1422400" y="4089400"/>
            <a:ext cx="128016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КЛИЕНТСКИЙ СЕРВИС</a:t>
            </a:r>
            <a:endParaRPr lang="en-US" sz="1500" noProof="1"/>
          </a:p>
        </p:txBody>
      </p:sp>
      <p:sp>
        <p:nvSpPr>
          <p:cNvPr id="8" name="t1-stat"/>
          <p:cNvSpPr txBox="1"/>
          <p:nvPr/>
        </p:nvSpPr>
        <p:spPr>
          <a:xfrm>
            <a:off x="1422400" y="4521200"/>
            <a:ext cx="128016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200" b="1" noProof="1">
                <a:solidFill>
                  <a:srgbClr val="000000"/>
                </a:solidFill>
                <a:latin typeface="Unbounded"/>
                <a:ea typeface="Unbounded"/>
              </a:rPr>
              <a:t>$20 → $0,60</a:t>
            </a:r>
            <a:endParaRPr lang="en-US" sz="4200" noProof="1"/>
          </a:p>
        </p:txBody>
      </p:sp>
      <p:sp>
        <p:nvSpPr>
          <p:cNvPr id="9" name="t1-desc"/>
          <p:cNvSpPr txBox="1"/>
          <p:nvPr/>
        </p:nvSpPr>
        <p:spPr>
          <a:xfrm>
            <a:off x="1422400" y="5384800"/>
            <a:ext cx="12801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1700" noProof="1">
                <a:solidFill>
                  <a:srgbClr val="000000"/>
                </a:solidFill>
                <a:latin typeface="Inter"/>
                <a:ea typeface="Inter"/>
              </a:rPr>
              <a:t>стоимость одного обращения — оператор против ИИ-агента; у лидеров 67–85% диалогов закрываются без человека</a:t>
            </a:r>
            <a:endParaRPr lang="en-US" sz="1700" noProof="1"/>
          </a:p>
        </p:txBody>
      </p:sp>
      <p:sp>
        <p:nvSpPr>
          <p:cNvPr id="10" name="t1-src"/>
          <p:cNvSpPr txBox="1"/>
          <p:nvPr/>
        </p:nvSpPr>
        <p:spPr>
          <a:xfrm>
            <a:off x="1422400" y="6299200"/>
            <a:ext cx="128016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noProof="1">
                <a:solidFill>
                  <a:srgbClr val="666666"/>
                </a:solidFill>
                <a:latin typeface="JetBrains Mono"/>
                <a:ea typeface="JetBrains Mono"/>
              </a:rPr>
              <a:t>КЕЙСЫ KLARNA И SALESFORCE · БЕНЧМАРКИ 2025–2026</a:t>
            </a:r>
            <a:endParaRPr lang="en-US" sz="1200" noProof="1"/>
          </a:p>
        </p:txBody>
      </p:sp>
      <p:sp>
        <p:nvSpPr>
          <p:cNvPr id="11" name="t2"/>
          <p:cNvSpPr/>
          <p:nvPr/>
        </p:nvSpPr>
        <p:spPr>
          <a:xfrm>
            <a:off x="14630400" y="3810000"/>
            <a:ext cx="13614400" cy="2921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2" name="t2-label"/>
          <p:cNvSpPr txBox="1"/>
          <p:nvPr/>
        </p:nvSpPr>
        <p:spPr>
          <a:xfrm>
            <a:off x="15036800" y="4089400"/>
            <a:ext cx="128016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ДОКУМЕНТЫ И ОТЧЁТНОСТЬ</a:t>
            </a:r>
            <a:endParaRPr lang="en-US" sz="1500" noProof="1"/>
          </a:p>
        </p:txBody>
      </p:sp>
      <p:sp>
        <p:nvSpPr>
          <p:cNvPr id="13" name="t2-stat"/>
          <p:cNvSpPr txBox="1"/>
          <p:nvPr/>
        </p:nvSpPr>
        <p:spPr>
          <a:xfrm>
            <a:off x="15036800" y="4521200"/>
            <a:ext cx="128016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200" b="1" noProof="1">
                <a:solidFill>
                  <a:srgbClr val="000000"/>
                </a:solidFill>
                <a:latin typeface="Unbounded"/>
                <a:ea typeface="Unbounded"/>
              </a:rPr>
              <a:t>−40–70%</a:t>
            </a:r>
            <a:endParaRPr lang="en-US" sz="4200" noProof="1"/>
          </a:p>
        </p:txBody>
      </p:sp>
      <p:sp>
        <p:nvSpPr>
          <p:cNvPr id="14" name="t2-desc"/>
          <p:cNvSpPr txBox="1"/>
          <p:nvPr/>
        </p:nvSpPr>
        <p:spPr>
          <a:xfrm>
            <a:off x="15036800" y="5384800"/>
            <a:ext cx="12801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1700" noProof="1">
                <a:solidFill>
                  <a:srgbClr val="000000"/>
                </a:solidFill>
                <a:latin typeface="Inter"/>
                <a:ea typeface="Inter"/>
              </a:rPr>
              <a:t>времени на обработку и извлечение данных; цикл финансового закрытия сокращается на 30–50%</a:t>
            </a:r>
            <a:endParaRPr lang="en-US" sz="1700" noProof="1"/>
          </a:p>
        </p:txBody>
      </p:sp>
      <p:sp>
        <p:nvSpPr>
          <p:cNvPr id="15" name="t2-src"/>
          <p:cNvSpPr txBox="1"/>
          <p:nvPr/>
        </p:nvSpPr>
        <p:spPr>
          <a:xfrm>
            <a:off x="15036800" y="6299200"/>
            <a:ext cx="128016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noProof="1">
                <a:solidFill>
                  <a:srgbClr val="666666"/>
                </a:solidFill>
                <a:latin typeface="JetBrains Mono"/>
                <a:ea typeface="JetBrains Mono"/>
              </a:rPr>
              <a:t>СВОД ОТЧЁТОВ MCKINSEY · IBM · BAIN · DELOITTE, 2025–2026</a:t>
            </a:r>
            <a:endParaRPr lang="en-US" sz="1200" noProof="1"/>
          </a:p>
        </p:txBody>
      </p:sp>
      <p:sp>
        <p:nvSpPr>
          <p:cNvPr id="16" name="t3"/>
          <p:cNvSpPr/>
          <p:nvPr/>
        </p:nvSpPr>
        <p:spPr>
          <a:xfrm>
            <a:off x="1016000" y="6858000"/>
            <a:ext cx="13614400" cy="2921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7" name="t3-label"/>
          <p:cNvSpPr txBox="1"/>
          <p:nvPr/>
        </p:nvSpPr>
        <p:spPr>
          <a:xfrm>
            <a:off x="1422400" y="7137400"/>
            <a:ext cx="128016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РАЗРАБОТКА</a:t>
            </a:r>
            <a:endParaRPr lang="en-US" sz="1500" noProof="1"/>
          </a:p>
        </p:txBody>
      </p:sp>
      <p:sp>
        <p:nvSpPr>
          <p:cNvPr id="18" name="t3-stat"/>
          <p:cNvSpPr txBox="1"/>
          <p:nvPr/>
        </p:nvSpPr>
        <p:spPr>
          <a:xfrm>
            <a:off x="1422400" y="7569200"/>
            <a:ext cx="128016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200" b="1" noProof="1">
                <a:solidFill>
                  <a:srgbClr val="000000"/>
                </a:solidFill>
                <a:latin typeface="Unbounded"/>
                <a:ea typeface="Unbounded"/>
              </a:rPr>
              <a:t>280 000 часов</a:t>
            </a:r>
            <a:endParaRPr lang="en-US" sz="4200" noProof="1"/>
          </a:p>
        </p:txBody>
      </p:sp>
      <p:sp>
        <p:nvSpPr>
          <p:cNvPr id="19" name="t3-desc"/>
          <p:cNvSpPr txBox="1"/>
          <p:nvPr/>
        </p:nvSpPr>
        <p:spPr>
          <a:xfrm>
            <a:off x="1422400" y="8432800"/>
            <a:ext cx="12801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1700" noProof="1">
                <a:solidFill>
                  <a:srgbClr val="000000"/>
                </a:solidFill>
                <a:latin typeface="Inter"/>
                <a:ea typeface="Inter"/>
              </a:rPr>
              <a:t>сэкономлены на анализе 9 млн строк унаследованного кода; треть компаний уже строит ПО сама вместо покупки</a:t>
            </a:r>
            <a:endParaRPr lang="en-US" sz="1700" noProof="1"/>
          </a:p>
        </p:txBody>
      </p:sp>
      <p:sp>
        <p:nvSpPr>
          <p:cNvPr id="20" name="t3-src"/>
          <p:cNvSpPr txBox="1"/>
          <p:nvPr/>
        </p:nvSpPr>
        <p:spPr>
          <a:xfrm>
            <a:off x="1422400" y="9347200"/>
            <a:ext cx="128016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noProof="1">
                <a:solidFill>
                  <a:srgbClr val="666666"/>
                </a:solidFill>
                <a:latin typeface="JetBrains Mono"/>
                <a:ea typeface="JetBrains Mono"/>
              </a:rPr>
              <a:t>MORGAN STANLEY 2025 · MCKINSEY 2026</a:t>
            </a:r>
            <a:endParaRPr lang="en-US" sz="1200" noProof="1"/>
          </a:p>
        </p:txBody>
      </p:sp>
      <p:sp>
        <p:nvSpPr>
          <p:cNvPr id="21" name="t4"/>
          <p:cNvSpPr/>
          <p:nvPr/>
        </p:nvSpPr>
        <p:spPr>
          <a:xfrm>
            <a:off x="14630400" y="6858000"/>
            <a:ext cx="13614400" cy="2921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22" name="t4-label"/>
          <p:cNvSpPr txBox="1"/>
          <p:nvPr/>
        </p:nvSpPr>
        <p:spPr>
          <a:xfrm>
            <a:off x="15036800" y="7137400"/>
            <a:ext cx="128016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500" kern="0" spc="100" noProof="1">
                <a:solidFill>
                  <a:srgbClr val="2DD4BF"/>
                </a:solidFill>
                <a:latin typeface="JetBrains Mono"/>
                <a:ea typeface="JetBrains Mono"/>
              </a:rPr>
              <a:t>БЭК-ОФИС И ОПЕРАЦИИ</a:t>
            </a:r>
            <a:endParaRPr lang="en-US" sz="1500" noProof="1"/>
          </a:p>
        </p:txBody>
      </p:sp>
      <p:sp>
        <p:nvSpPr>
          <p:cNvPr id="23" name="t4-stat"/>
          <p:cNvSpPr txBox="1"/>
          <p:nvPr/>
        </p:nvSpPr>
        <p:spPr>
          <a:xfrm>
            <a:off x="15036800" y="7569200"/>
            <a:ext cx="12801600" cy="711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4200" b="1" noProof="1">
                <a:solidFill>
                  <a:srgbClr val="000000"/>
                </a:solidFill>
                <a:latin typeface="Unbounded"/>
                <a:ea typeface="Unbounded"/>
              </a:rPr>
              <a:t>&gt;$20 млн</a:t>
            </a:r>
            <a:endParaRPr lang="en-US" sz="4200" noProof="1"/>
          </a:p>
        </p:txBody>
      </p:sp>
      <p:sp>
        <p:nvSpPr>
          <p:cNvPr id="24" name="t4-desc"/>
          <p:cNvSpPr txBox="1"/>
          <p:nvPr/>
        </p:nvSpPr>
        <p:spPr>
          <a:xfrm>
            <a:off x="15036800" y="8432800"/>
            <a:ext cx="128016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35000"/>
              </a:lnSpc>
            </a:pPr>
            <a:r>
              <a:rPr lang="en-US" sz="1700" noProof="1">
                <a:solidFill>
                  <a:srgbClr val="000000"/>
                </a:solidFill>
                <a:latin typeface="Inter"/>
                <a:ea typeface="Inter"/>
              </a:rPr>
              <a:t>экономии в цепочке поставок у General Mills; наивысший возврат по MIT — именно во внутренних процессах</a:t>
            </a:r>
            <a:endParaRPr lang="en-US" sz="1700" noProof="1"/>
          </a:p>
        </p:txBody>
      </p:sp>
      <p:sp>
        <p:nvSpPr>
          <p:cNvPr id="25" name="t4-src"/>
          <p:cNvSpPr txBox="1"/>
          <p:nvPr/>
        </p:nvSpPr>
        <p:spPr>
          <a:xfrm>
            <a:off x="15036800" y="9347200"/>
            <a:ext cx="128016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200" noProof="1">
                <a:solidFill>
                  <a:srgbClr val="666666"/>
                </a:solidFill>
                <a:latin typeface="JetBrains Mono"/>
                <a:ea typeface="JetBrains Mono"/>
              </a:rPr>
              <a:t>GENERAL MILLS · MIT NANDA · 2024–2026</a:t>
            </a:r>
            <a:endParaRPr lang="en-US" sz="1200" noProof="1"/>
          </a:p>
        </p:txBody>
      </p:sp>
      <p:sp>
        <p:nvSpPr>
          <p:cNvPr id="26" name="strip-bg"/>
          <p:cNvSpPr/>
          <p:nvPr/>
        </p:nvSpPr>
        <p:spPr>
          <a:xfrm>
            <a:off x="1016000" y="9896642"/>
            <a:ext cx="27228800" cy="1016000"/>
          </a:xfrm>
          <a:prstGeom prst="rect">
            <a:avLst/>
          </a:prstGeom>
          <a:solidFill>
            <a:srgbClr val="1C1B19"/>
          </a:solidFill>
          <a:ln>
            <a:noFill/>
          </a:ln>
        </p:spPr>
      </p:sp>
      <p:sp>
        <p:nvSpPr>
          <p:cNvPr id="27" name="strip-text"/>
          <p:cNvSpPr txBox="1"/>
          <p:nvPr/>
        </p:nvSpPr>
        <p:spPr>
          <a:xfrm>
            <a:off x="1524000" y="9896642"/>
            <a:ext cx="262128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900" b="1" noProof="1">
                <a:solidFill>
                  <a:srgbClr val="FFFFFF"/>
                </a:solidFill>
                <a:latin typeface="Unbounded"/>
                <a:ea typeface="Unbounded"/>
              </a:rPr>
              <a:t>При этом доли автоматизации у рынка скромные: 5–15% обращений — против 88–89% у самого зрелого игрока</a:t>
            </a:r>
            <a:endParaRPr lang="en-US" sz="1900" noProof="1"/>
          </a:p>
        </p:txBody>
      </p:sp>
      <p:sp>
        <p:nvSpPr>
          <p:cNvPr id="28" name="strip-src"/>
          <p:cNvSpPr txBox="1"/>
          <p:nvPr/>
        </p:nvSpPr>
        <p:spPr>
          <a:xfrm>
            <a:off x="1524000" y="10458784"/>
            <a:ext cx="26212800" cy="2794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100" noProof="1">
                <a:solidFill>
                  <a:srgbClr val="A39E98"/>
                </a:solidFill>
                <a:latin typeface="JetBrains Mono"/>
                <a:ea typeface="JetBrains Mono"/>
              </a:rPr>
              <a:t>ОБОБЩЁННАЯ ПРАКТИКА КРУПНЫХ ФИНАНСОВЫХ ОРГАНИЗАЦИЙ · 2026</a:t>
            </a:r>
            <a:endParaRPr lang="en-US" sz="1100" noProof="1"/>
          </a:p>
        </p:txBody>
      </p:sp>
      <p:sp>
        <p:nvSpPr>
          <p:cNvPr id="29" name="pagenum"/>
          <p:cNvSpPr txBox="1"/>
          <p:nvPr/>
        </p:nvSpPr>
        <p:spPr>
          <a:xfrm>
            <a:off x="26162000" y="11430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09 / 13</a:t>
            </a:r>
            <a:endParaRPr lang="en-US" sz="1500" noProof="1"/>
          </a:p>
        </p:txBody>
      </p:sp>
      <p:pic>
        <p:nvPicPr>
          <p:cNvPr id="30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31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32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33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3810000" cy="609600"/>
          </a:xfrm>
          <a:prstGeom prst="rect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3810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000000"/>
                </a:solidFill>
                <a:latin typeface="JetBrains Mono"/>
                <a:ea typeface="JetBrains Mono"/>
              </a:rPr>
              <a:t>06 · МЕТРИКИ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FFFFFF"/>
                </a:solidFill>
                <a:latin typeface="Unbounded"/>
                <a:ea typeface="Unbounded"/>
              </a:rPr>
              <a:t>Измеряйте выход. Не вход.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chain1"/>
          <p:cNvSpPr/>
          <p:nvPr/>
        </p:nvSpPr>
        <p:spPr>
          <a:xfrm>
            <a:off x="1016000" y="4064000"/>
            <a:ext cx="4826000" cy="13970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7" name="chain1-text"/>
          <p:cNvSpPr txBox="1"/>
          <p:nvPr/>
        </p:nvSpPr>
        <p:spPr>
          <a:xfrm>
            <a:off x="1168400" y="4064000"/>
            <a:ext cx="45212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5000"/>
              </a:lnSpc>
            </a:pPr>
            <a:r>
              <a:rPr lang="en-US" sz="1500" noProof="1">
                <a:solidFill>
                  <a:srgbClr val="FFFFFF"/>
                </a:solidFill>
                <a:latin typeface="JetBrains Mono"/>
                <a:ea typeface="JetBrains Mono"/>
              </a:rPr>
              <a:t>БАЗА «ДО» ВНЕДРЕНИЯ</a:t>
            </a:r>
            <a:endParaRPr lang="en-US" sz="1500" noProof="1"/>
          </a:p>
        </p:txBody>
      </p:sp>
      <p:sp>
        <p:nvSpPr>
          <p:cNvPr id="8" name="arrow1"/>
          <p:cNvSpPr/>
          <p:nvPr/>
        </p:nvSpPr>
        <p:spPr>
          <a:xfrm>
            <a:off x="5943600" y="4572000"/>
            <a:ext cx="571500" cy="381000"/>
          </a:xfrm>
          <a:prstGeom prst="rightArrow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9" name="chain2"/>
          <p:cNvSpPr/>
          <p:nvPr/>
        </p:nvSpPr>
        <p:spPr>
          <a:xfrm>
            <a:off x="6616700" y="4064000"/>
            <a:ext cx="4826000" cy="13970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10" name="chain2-text"/>
          <p:cNvSpPr txBox="1"/>
          <p:nvPr/>
        </p:nvSpPr>
        <p:spPr>
          <a:xfrm>
            <a:off x="6769100" y="4064000"/>
            <a:ext cx="45212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5000"/>
              </a:lnSpc>
            </a:pPr>
            <a:r>
              <a:rPr lang="en-US" sz="1500" noProof="1">
                <a:solidFill>
                  <a:srgbClr val="FFFFFF"/>
                </a:solidFill>
                <a:latin typeface="JetBrains Mono"/>
                <a:ea typeface="JetBrains Mono"/>
              </a:rPr>
              <a:t>ДОЛЯ ИСПОЛЬЗОВАНИЯ</a:t>
            </a:r>
            <a:endParaRPr lang="en-US" sz="1500" noProof="1"/>
          </a:p>
        </p:txBody>
      </p:sp>
      <p:sp>
        <p:nvSpPr>
          <p:cNvPr id="11" name="arrow2"/>
          <p:cNvSpPr/>
          <p:nvPr/>
        </p:nvSpPr>
        <p:spPr>
          <a:xfrm>
            <a:off x="11544300" y="4572000"/>
            <a:ext cx="571500" cy="381000"/>
          </a:xfrm>
          <a:prstGeom prst="rightArrow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12" name="chain3"/>
          <p:cNvSpPr/>
          <p:nvPr/>
        </p:nvSpPr>
        <p:spPr>
          <a:xfrm>
            <a:off x="12217400" y="4064000"/>
            <a:ext cx="4826000" cy="13970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13" name="chain3-text"/>
          <p:cNvSpPr txBox="1"/>
          <p:nvPr/>
        </p:nvSpPr>
        <p:spPr>
          <a:xfrm>
            <a:off x="12369800" y="4064000"/>
            <a:ext cx="45212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5000"/>
              </a:lnSpc>
            </a:pPr>
            <a:r>
              <a:rPr lang="en-US" sz="1500" noProof="1">
                <a:solidFill>
                  <a:srgbClr val="FFFFFF"/>
                </a:solidFill>
                <a:latin typeface="JetBrains Mono"/>
                <a:ea typeface="JetBrains Mono"/>
              </a:rPr>
              <a:t>ВРЕМЯ ЗАДАЧИ</a:t>
            </a:r>
            <a:endParaRPr lang="en-US" sz="1500" noProof="1"/>
          </a:p>
        </p:txBody>
      </p:sp>
      <p:sp>
        <p:nvSpPr>
          <p:cNvPr id="14" name="arrow3"/>
          <p:cNvSpPr/>
          <p:nvPr/>
        </p:nvSpPr>
        <p:spPr>
          <a:xfrm>
            <a:off x="17145000" y="4572000"/>
            <a:ext cx="571500" cy="381000"/>
          </a:xfrm>
          <a:prstGeom prst="rightArrow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15" name="chain4"/>
          <p:cNvSpPr/>
          <p:nvPr/>
        </p:nvSpPr>
        <p:spPr>
          <a:xfrm>
            <a:off x="17818100" y="4064000"/>
            <a:ext cx="4826000" cy="13970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16" name="chain4-text"/>
          <p:cNvSpPr txBox="1"/>
          <p:nvPr/>
        </p:nvSpPr>
        <p:spPr>
          <a:xfrm>
            <a:off x="17970500" y="4064000"/>
            <a:ext cx="45212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5000"/>
              </a:lnSpc>
            </a:pPr>
            <a:r>
              <a:rPr lang="en-US" sz="1500" noProof="1">
                <a:solidFill>
                  <a:srgbClr val="FFFFFF"/>
                </a:solidFill>
                <a:latin typeface="JetBrains Mono"/>
                <a:ea typeface="JetBrains Mono"/>
              </a:rPr>
              <a:t>ЦИКЛ ПРОЦЕССА</a:t>
            </a:r>
            <a:endParaRPr lang="en-US" sz="1500" noProof="1"/>
          </a:p>
        </p:txBody>
      </p:sp>
      <p:sp>
        <p:nvSpPr>
          <p:cNvPr id="17" name="arrow4"/>
          <p:cNvSpPr/>
          <p:nvPr/>
        </p:nvSpPr>
        <p:spPr>
          <a:xfrm>
            <a:off x="22745700" y="4572000"/>
            <a:ext cx="571500" cy="381000"/>
          </a:xfrm>
          <a:prstGeom prst="rightArrow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18" name="chain5"/>
          <p:cNvSpPr/>
          <p:nvPr/>
        </p:nvSpPr>
        <p:spPr>
          <a:xfrm>
            <a:off x="23418800" y="4064000"/>
            <a:ext cx="4826000" cy="1397000"/>
          </a:xfrm>
          <a:prstGeom prst="rect">
            <a:avLst/>
          </a:prstGeom>
          <a:solidFill>
            <a:srgbClr val="2DD4BF"/>
          </a:solidFill>
          <a:ln>
            <a:noFill/>
          </a:ln>
        </p:spPr>
      </p:sp>
      <p:sp>
        <p:nvSpPr>
          <p:cNvPr id="19" name="chain5-text"/>
          <p:cNvSpPr txBox="1"/>
          <p:nvPr/>
        </p:nvSpPr>
        <p:spPr>
          <a:xfrm>
            <a:off x="23571200" y="4064000"/>
            <a:ext cx="4521200" cy="1397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>
              <a:lnSpc>
                <a:spcPct val="135000"/>
              </a:lnSpc>
            </a:pPr>
            <a:r>
              <a:rPr lang="en-US" sz="1500" b="1" noProof="1">
                <a:solidFill>
                  <a:srgbClr val="000000"/>
                </a:solidFill>
                <a:latin typeface="JetBrains Mono"/>
                <a:ea typeface="JetBrains Mono"/>
              </a:rPr>
              <a:t>ЭФФЕКТ В ФИН. РЕЗУЛЬТАТЕ</a:t>
            </a:r>
            <a:endParaRPr lang="en-US" sz="1500" noProof="1"/>
          </a:p>
        </p:txBody>
      </p:sp>
      <p:sp>
        <p:nvSpPr>
          <p:cNvPr id="20" name="stat1-num"/>
          <p:cNvSpPr txBox="1"/>
          <p:nvPr/>
        </p:nvSpPr>
        <p:spPr>
          <a:xfrm>
            <a:off x="1016000" y="6477000"/>
            <a:ext cx="3810000" cy="1143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200" b="1" noProof="1">
                <a:solidFill>
                  <a:srgbClr val="FF6600"/>
                </a:solidFill>
                <a:latin typeface="Unbounded"/>
                <a:ea typeface="Unbounded"/>
              </a:rPr>
              <a:t>−19%</a:t>
            </a:r>
            <a:endParaRPr lang="en-US" sz="7200" noProof="1"/>
          </a:p>
        </p:txBody>
      </p:sp>
      <p:sp>
        <p:nvSpPr>
          <p:cNvPr id="21" name="stat1-label"/>
          <p:cNvSpPr txBox="1"/>
          <p:nvPr/>
        </p:nvSpPr>
        <p:spPr>
          <a:xfrm>
            <a:off x="5334000" y="6540500"/>
            <a:ext cx="8890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800" noProof="1">
                <a:solidFill>
                  <a:srgbClr val="A39E98"/>
                </a:solidFill>
                <a:latin typeface="Inter"/>
                <a:ea typeface="Inter"/>
              </a:rPr>
              <a:t>фактическое замедление опытных разработчиков с ИИ — при их субъективном ощущении «плюс 20%» (METR, 2025)</a:t>
            </a:r>
            <a:endParaRPr lang="en-US" sz="1800" noProof="1"/>
          </a:p>
        </p:txBody>
      </p:sp>
      <p:sp>
        <p:nvSpPr>
          <p:cNvPr id="22" name="stat2-num"/>
          <p:cNvSpPr txBox="1"/>
          <p:nvPr/>
        </p:nvSpPr>
        <p:spPr>
          <a:xfrm>
            <a:off x="15494000" y="6477000"/>
            <a:ext cx="4572000" cy="1143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7200" b="1" noProof="1">
                <a:solidFill>
                  <a:srgbClr val="FF6600"/>
                </a:solidFill>
                <a:latin typeface="Unbounded"/>
                <a:ea typeface="Unbounded"/>
              </a:rPr>
              <a:t>$9 млн</a:t>
            </a:r>
            <a:endParaRPr lang="en-US" sz="7200" noProof="1"/>
          </a:p>
        </p:txBody>
      </p:sp>
      <p:sp>
        <p:nvSpPr>
          <p:cNvPr id="23" name="stat2-label"/>
          <p:cNvSpPr txBox="1"/>
          <p:nvPr/>
        </p:nvSpPr>
        <p:spPr>
          <a:xfrm>
            <a:off x="20320000" y="6540500"/>
            <a:ext cx="8128000" cy="1143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40000"/>
              </a:lnSpc>
            </a:pPr>
            <a:r>
              <a:rPr lang="en-US" sz="1800" noProof="1">
                <a:solidFill>
                  <a:srgbClr val="A39E98"/>
                </a:solidFill>
                <a:latin typeface="Inter"/>
                <a:ea typeface="Inter"/>
              </a:rPr>
              <a:t>в год теряет компания на 10 тыс. сотрудников из-за некачественного ИИ-контента, который переделывают коллеги (оценка, 2025)</a:t>
            </a:r>
            <a:endParaRPr lang="en-US" sz="1800" noProof="1"/>
          </a:p>
        </p:txBody>
      </p:sp>
      <p:sp>
        <p:nvSpPr>
          <p:cNvPr id="24" name="quote-bg"/>
          <p:cNvSpPr/>
          <p:nvPr/>
        </p:nvSpPr>
        <p:spPr>
          <a:xfrm>
            <a:off x="1016000" y="8890000"/>
            <a:ext cx="27228800" cy="1651000"/>
          </a:xfrm>
          <a:prstGeom prst="rect">
            <a:avLst/>
          </a:prstGeom>
          <a:noFill/>
          <a:ln w="25400">
            <a:solidFill>
              <a:srgbClr val="FFFFFF"/>
            </a:solidFill>
          </a:ln>
        </p:spPr>
      </p:sp>
      <p:sp>
        <p:nvSpPr>
          <p:cNvPr id="25" name="quote-bar"/>
          <p:cNvSpPr/>
          <p:nvPr/>
        </p:nvSpPr>
        <p:spPr>
          <a:xfrm>
            <a:off x="1016000" y="8890000"/>
            <a:ext cx="152400" cy="16510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26" name="quote-text"/>
          <p:cNvSpPr txBox="1"/>
          <p:nvPr/>
        </p:nvSpPr>
        <p:spPr>
          <a:xfrm>
            <a:off x="1651000" y="9118600"/>
            <a:ext cx="25146000" cy="762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2400" noProof="1">
                <a:solidFill>
                  <a:srgbClr val="FFFFFF"/>
                </a:solidFill>
                <a:latin typeface="Unbounded"/>
                <a:ea typeface="Unbounded"/>
              </a:rPr>
              <a:t>«Планы внедрения — профинансированы и датированы. Планы контроля — признаны и отложены».</a:t>
            </a:r>
            <a:endParaRPr lang="en-US" sz="2400" noProof="1"/>
          </a:p>
        </p:txBody>
      </p:sp>
      <p:sp>
        <p:nvSpPr>
          <p:cNvPr id="27" name="quote-src"/>
          <p:cNvSpPr txBox="1"/>
          <p:nvPr/>
        </p:nvSpPr>
        <p:spPr>
          <a:xfrm>
            <a:off x="1651000" y="10007600"/>
            <a:ext cx="2413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A39E98"/>
                </a:solidFill>
                <a:latin typeface="JetBrains Mono"/>
                <a:ea typeface="JetBrains Mono"/>
              </a:rPr>
              <a:t>ОБОБЩЁННЫЙ ОПЫТ КРУПНЫХ ФИНАНСОВЫХ ОРГАНИЗАЦИЙ · 2026</a:t>
            </a:r>
            <a:endParaRPr lang="en-US" sz="1300" noProof="1"/>
          </a:p>
        </p:txBody>
      </p:sp>
      <p:sp>
        <p:nvSpPr>
          <p:cNvPr id="28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A39E98"/>
                </a:solidFill>
                <a:latin typeface="JetBrains Mono"/>
                <a:ea typeface="JetBrains Mono"/>
              </a:rPr>
              <a:t>10 / 13</a:t>
            </a:r>
            <a:endParaRPr lang="en-US" sz="1500" noProof="1"/>
          </a:p>
        </p:txBody>
      </p:sp>
      <p:pic>
        <p:nvPicPr>
          <p:cNvPr id="29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30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31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32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A39E98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4826000" cy="6096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4826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07 · МИРОВОЙ ОПЫТ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000000"/>
                </a:solidFill>
                <a:latin typeface="Unbounded"/>
                <a:ea typeface="Unbounded"/>
              </a:rPr>
              <a:t>Три региона. Три разные ставки.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6" name="cn-tile"/>
          <p:cNvSpPr/>
          <p:nvPr/>
        </p:nvSpPr>
        <p:spPr>
          <a:xfrm>
            <a:off x="1016000" y="3810000"/>
            <a:ext cx="8661400" cy="6096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7" name="cn-head"/>
          <p:cNvSpPr/>
          <p:nvPr/>
        </p:nvSpPr>
        <p:spPr>
          <a:xfrm>
            <a:off x="1016000" y="3810000"/>
            <a:ext cx="8661400" cy="8128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8" name="cn-head-text"/>
          <p:cNvSpPr txBox="1"/>
          <p:nvPr/>
        </p:nvSpPr>
        <p:spPr>
          <a:xfrm>
            <a:off x="1371600" y="3810000"/>
            <a:ext cx="45720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noProof="1">
                <a:solidFill>
                  <a:srgbClr val="FFFFFF"/>
                </a:solidFill>
                <a:latin typeface="Unbounded"/>
                <a:ea typeface="Unbounded"/>
              </a:rPr>
              <a:t>КИТАЙ</a:t>
            </a:r>
            <a:endParaRPr lang="en-US" sz="2200" noProof="1"/>
          </a:p>
        </p:txBody>
      </p:sp>
      <p:sp>
        <p:nvSpPr>
          <p:cNvPr id="9" name="cn-head-badge"/>
          <p:cNvSpPr txBox="1"/>
          <p:nvPr/>
        </p:nvSpPr>
        <p:spPr>
          <a:xfrm>
            <a:off x="5334000" y="3810000"/>
            <a:ext cx="39878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00" noProof="1">
                <a:solidFill>
                  <a:srgbClr val="FF6600"/>
                </a:solidFill>
                <a:latin typeface="JetBrains Mono"/>
                <a:ea typeface="JetBrains Mono"/>
              </a:rPr>
              <a:t>ЭКОСИСТЕМА</a:t>
            </a:r>
            <a:endParaRPr lang="en-US" sz="1300" noProof="1"/>
          </a:p>
        </p:txBody>
      </p:sp>
      <p:sp>
        <p:nvSpPr>
          <p:cNvPr id="10" name="cn-body"/>
          <p:cNvSpPr txBox="1"/>
          <p:nvPr/>
        </p:nvSpPr>
        <p:spPr>
          <a:xfrm>
            <a:off x="1371600" y="4978400"/>
            <a:ext cx="7950200" cy="327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формально внедрили 16,3% компаний — против 28,3% в США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зато 41% всех загрузок Hugging Face — китайские модели; Qwen &gt;3 млрд загрузок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план «ИИ+»: проникновение ИИ-агентов и терминалов &gt;70% к 2027 году</a:t>
            </a:r>
            <a:endParaRPr lang="en-US" sz="1600" noProof="1"/>
          </a:p>
        </p:txBody>
      </p:sp>
      <p:sp>
        <p:nvSpPr>
          <p:cNvPr id="11" name="cn-lesson-bg"/>
          <p:cNvSpPr/>
          <p:nvPr/>
        </p:nvSpPr>
        <p:spPr>
          <a:xfrm>
            <a:off x="1371600" y="8483600"/>
            <a:ext cx="7950200" cy="10668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12" name="cn-lesson"/>
          <p:cNvSpPr txBox="1"/>
          <p:nvPr/>
        </p:nvSpPr>
        <p:spPr>
          <a:xfrm>
            <a:off x="1574800" y="84836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000000"/>
                </a:solidFill>
                <a:latin typeface="JetBrains Mono"/>
                <a:ea typeface="JetBrains Mono"/>
              </a:rPr>
              <a:t>УРОК: СТАВКА НЕ НА ОТЧЁТНОСТЬ, А НА ЭКОСИСТЕМУ ОТКРЫТЫХ МОДЕЛЕЙ</a:t>
            </a:r>
            <a:endParaRPr lang="en-US" sz="1300" noProof="1"/>
          </a:p>
        </p:txBody>
      </p:sp>
      <p:sp>
        <p:nvSpPr>
          <p:cNvPr id="13" name="br-tile"/>
          <p:cNvSpPr/>
          <p:nvPr/>
        </p:nvSpPr>
        <p:spPr>
          <a:xfrm>
            <a:off x="10299700" y="3810000"/>
            <a:ext cx="8661400" cy="6096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14" name="br-head"/>
          <p:cNvSpPr/>
          <p:nvPr/>
        </p:nvSpPr>
        <p:spPr>
          <a:xfrm>
            <a:off x="10299700" y="3810000"/>
            <a:ext cx="8661400" cy="8128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15" name="br-head-text"/>
          <p:cNvSpPr txBox="1"/>
          <p:nvPr/>
        </p:nvSpPr>
        <p:spPr>
          <a:xfrm>
            <a:off x="10655300" y="3810000"/>
            <a:ext cx="45720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noProof="1">
                <a:solidFill>
                  <a:srgbClr val="FFFFFF"/>
                </a:solidFill>
                <a:latin typeface="Unbounded"/>
                <a:ea typeface="Unbounded"/>
              </a:rPr>
              <a:t>БРАЗИЛИЯ</a:t>
            </a:r>
            <a:endParaRPr lang="en-US" sz="2200" noProof="1"/>
          </a:p>
        </p:txBody>
      </p:sp>
      <p:sp>
        <p:nvSpPr>
          <p:cNvPr id="16" name="br-head-badge"/>
          <p:cNvSpPr txBox="1"/>
          <p:nvPr/>
        </p:nvSpPr>
        <p:spPr>
          <a:xfrm>
            <a:off x="14224000" y="3810000"/>
            <a:ext cx="43815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00" noProof="1">
                <a:solidFill>
                  <a:srgbClr val="2DD4BF"/>
                </a:solidFill>
                <a:latin typeface="JetBrains Mono"/>
                <a:ea typeface="JetBrains Mono"/>
              </a:rPr>
              <a:t>ИНВЕСТПРОГРАММА</a:t>
            </a:r>
            <a:endParaRPr lang="en-US" sz="1300" noProof="1"/>
          </a:p>
        </p:txBody>
      </p:sp>
      <p:sp>
        <p:nvSpPr>
          <p:cNvPr id="17" name="br-body"/>
          <p:cNvSpPr txBox="1"/>
          <p:nvPr/>
        </p:nvSpPr>
        <p:spPr>
          <a:xfrm>
            <a:off x="10655300" y="4978400"/>
            <a:ext cx="7950200" cy="327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промышленность: 16,9% → 41,9% внедрений за два года; у крупных — 57,5%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первым насыщается бэк-офис: администрирование 87,9%, продажи 75,2%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инвестировать в ИИ будут 73% — зрелое управление лишь у 38%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своя модель для госсектора запущена в мае 2026</a:t>
            </a:r>
            <a:endParaRPr lang="en-US" sz="1600" noProof="1"/>
          </a:p>
        </p:txBody>
      </p:sp>
      <p:sp>
        <p:nvSpPr>
          <p:cNvPr id="18" name="br-lesson-bg"/>
          <p:cNvSpPr/>
          <p:nvPr/>
        </p:nvSpPr>
        <p:spPr>
          <a:xfrm>
            <a:off x="10655300" y="8483600"/>
            <a:ext cx="7950200" cy="10668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19" name="br-lesson"/>
          <p:cNvSpPr txBox="1"/>
          <p:nvPr/>
        </p:nvSpPr>
        <p:spPr>
          <a:xfrm>
            <a:off x="10858500" y="84836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000000"/>
                </a:solidFill>
                <a:latin typeface="JetBrains Mono"/>
                <a:ea typeface="JetBrains Mono"/>
              </a:rPr>
              <a:t>УРОК: ИНВЕСТПРОГРАММА + КОНТРОЛЬ ДАННЫХ. РАЗРЫВ ПЛАНОВ И УПРАВЛЕНИЯ — ОБЩИЙ</a:t>
            </a:r>
            <a:endParaRPr lang="en-US" sz="1300" noProof="1"/>
          </a:p>
        </p:txBody>
      </p:sp>
      <p:sp>
        <p:nvSpPr>
          <p:cNvPr id="20" name="ea-tile"/>
          <p:cNvSpPr/>
          <p:nvPr/>
        </p:nvSpPr>
        <p:spPr>
          <a:xfrm>
            <a:off x="19583400" y="3810000"/>
            <a:ext cx="8661400" cy="6096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21" name="ea-head"/>
          <p:cNvSpPr/>
          <p:nvPr/>
        </p:nvSpPr>
        <p:spPr>
          <a:xfrm>
            <a:off x="19583400" y="3810000"/>
            <a:ext cx="8661400" cy="812800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sp>
      <p:sp>
        <p:nvSpPr>
          <p:cNvPr id="22" name="ea-head-text"/>
          <p:cNvSpPr txBox="1"/>
          <p:nvPr/>
        </p:nvSpPr>
        <p:spPr>
          <a:xfrm>
            <a:off x="19939000" y="3810000"/>
            <a:ext cx="55880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2200" b="1" noProof="1">
                <a:solidFill>
                  <a:srgbClr val="FFFFFF"/>
                </a:solidFill>
                <a:latin typeface="Unbounded"/>
                <a:ea typeface="Unbounded"/>
              </a:rPr>
              <a:t>ЕАЭС И ЦЕНТР. АЗИЯ</a:t>
            </a:r>
            <a:endParaRPr lang="en-US" sz="2200" noProof="1"/>
          </a:p>
        </p:txBody>
      </p:sp>
      <p:sp>
        <p:nvSpPr>
          <p:cNvPr id="23" name="ea-head-badge"/>
          <p:cNvSpPr txBox="1"/>
          <p:nvPr/>
        </p:nvSpPr>
        <p:spPr>
          <a:xfrm>
            <a:off x="24765000" y="3810000"/>
            <a:ext cx="3124200" cy="812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300" noProof="1">
                <a:solidFill>
                  <a:srgbClr val="A78BFA"/>
                </a:solidFill>
                <a:latin typeface="JetBrains Mono"/>
                <a:ea typeface="JetBrains Mono"/>
              </a:rPr>
              <a:t>СПРИНТ</a:t>
            </a:r>
            <a:endParaRPr lang="en-US" sz="1300" noProof="1"/>
          </a:p>
        </p:txBody>
      </p:sp>
      <p:sp>
        <p:nvSpPr>
          <p:cNvPr id="24" name="ea-body"/>
          <p:cNvSpPr txBox="1"/>
          <p:nvPr/>
        </p:nvSpPr>
        <p:spPr>
          <a:xfrm>
            <a:off x="19939000" y="4978400"/>
            <a:ext cx="7950200" cy="3276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Россия: 46% работодателей внедрили ИИ в процессы (2026)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Сбер: эффект 450 млрд ₽ в 2025 → цель 550 млрд ₽ в 2026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Казахстан: 2026 объявлен годом ИИ; 50+ агентов в госсекторе, программа «500 ИИ-офицеров»</a:t>
            </a:r>
            <a:endParaRPr lang="en-US" sz="1600" noProof="1"/>
          </a:p>
          <a:p>
            <a:pPr>
              <a:lnSpc>
                <a:spcPct val="150000"/>
              </a:lnSpc>
            </a:pPr>
            <a:r>
              <a:rPr lang="en-US" sz="1600" noProof="1">
                <a:solidFill>
                  <a:srgbClr val="000000"/>
                </a:solidFill>
                <a:latin typeface="Inter"/>
                <a:ea typeface="Inter"/>
              </a:rPr>
              <a:t>· Узбекистан: 60+ проектов на 2025–2026 · Беларусь: программа «Цифровая Беларусь» 2026–2030</a:t>
            </a:r>
            <a:endParaRPr lang="en-US" sz="1600" noProof="1"/>
          </a:p>
        </p:txBody>
      </p:sp>
      <p:sp>
        <p:nvSpPr>
          <p:cNvPr id="25" name="ea-lesson-bg"/>
          <p:cNvSpPr/>
          <p:nvPr/>
        </p:nvSpPr>
        <p:spPr>
          <a:xfrm>
            <a:off x="19939000" y="8483600"/>
            <a:ext cx="7950200" cy="1066800"/>
          </a:xfrm>
          <a:prstGeom prst="rect">
            <a:avLst/>
          </a:prstGeom>
          <a:solidFill>
            <a:srgbClr val="F0F0F0"/>
          </a:solidFill>
          <a:ln w="25400">
            <a:solidFill>
              <a:srgbClr val="000000"/>
            </a:solidFill>
          </a:ln>
        </p:spPr>
      </p:sp>
      <p:sp>
        <p:nvSpPr>
          <p:cNvPr id="26" name="ea-lesson"/>
          <p:cNvSpPr txBox="1"/>
          <p:nvPr/>
        </p:nvSpPr>
        <p:spPr>
          <a:xfrm>
            <a:off x="20142200" y="8483600"/>
            <a:ext cx="7543800" cy="1066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>
              <a:lnSpc>
                <a:spcPct val="140000"/>
              </a:lnSpc>
            </a:pPr>
            <a:r>
              <a:rPr lang="en-US" sz="1300" noProof="1">
                <a:solidFill>
                  <a:srgbClr val="000000"/>
                </a:solidFill>
                <a:latin typeface="JetBrains Mono"/>
                <a:ea typeface="JetBrains Mono"/>
              </a:rPr>
              <a:t>УРОК: ВНЕДРЕНИЕ УЖЕ МАССОВОЕ — МЕТРИКИ ЭФФЕКТА ПОКА У ЕДИНИЦ</a:t>
            </a:r>
            <a:endParaRPr lang="en-US" sz="1300" noProof="1"/>
          </a:p>
        </p:txBody>
      </p:sp>
      <p:sp>
        <p:nvSpPr>
          <p:cNvPr id="27" name="sources"/>
          <p:cNvSpPr txBox="1"/>
          <p:nvPr/>
        </p:nvSpPr>
        <p:spPr>
          <a:xfrm>
            <a:off x="1016000" y="10236200"/>
            <a:ext cx="25400000" cy="330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1300" noProof="1">
                <a:solidFill>
                  <a:srgbClr val="666666"/>
                </a:solidFill>
                <a:latin typeface="JetBrains Mono"/>
                <a:ea typeface="JetBrains Mono"/>
              </a:rPr>
              <a:t>USCC 2026 · HUGGING FACE 2026 · ГОССОВЕТ КНР 2025 · IBGE PINTEC 2024 · ABES/IDC 2026 · СБЕР2В, ПМЭФ 2026 · ITU CIS 2026 · ПП-358 (УЗ) · ПОСТ. № 793 (РБ)</a:t>
            </a:r>
            <a:endParaRPr lang="en-US" sz="1300" noProof="1"/>
          </a:p>
        </p:txBody>
      </p:sp>
      <p:sp>
        <p:nvSpPr>
          <p:cNvPr id="28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11 / 13</a:t>
            </a:r>
            <a:endParaRPr lang="en-US" sz="1500" noProof="1"/>
          </a:p>
        </p:txBody>
      </p:sp>
      <p:pic>
        <p:nvPicPr>
          <p:cNvPr id="29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30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31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32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-bg"/>
          <p:cNvSpPr/>
          <p:nvPr/>
        </p:nvSpPr>
        <p:spPr>
          <a:xfrm>
            <a:off x="1016000" y="1016000"/>
            <a:ext cx="2794000" cy="6096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3" name="kicker-text"/>
          <p:cNvSpPr txBox="1"/>
          <p:nvPr/>
        </p:nvSpPr>
        <p:spPr>
          <a:xfrm>
            <a:off x="1016000" y="1016000"/>
            <a:ext cx="2794000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600" kern="0" spc="200" noProof="1">
                <a:solidFill>
                  <a:srgbClr val="FFFFFF"/>
                </a:solidFill>
                <a:latin typeface="JetBrains Mono"/>
                <a:ea typeface="JetBrains Mono"/>
              </a:rPr>
              <a:t>ВЫВОДЫ</a:t>
            </a:r>
            <a:endParaRPr lang="en-US" sz="1600" noProof="1"/>
          </a:p>
        </p:txBody>
      </p:sp>
      <p:sp>
        <p:nvSpPr>
          <p:cNvPr id="4" name="title"/>
          <p:cNvSpPr txBox="1"/>
          <p:nvPr/>
        </p:nvSpPr>
        <p:spPr>
          <a:xfrm>
            <a:off x="1016000" y="2032000"/>
            <a:ext cx="26670000" cy="1016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10000"/>
              </a:lnSpc>
            </a:pPr>
            <a:r>
              <a:rPr lang="en-US" sz="5400" b="1" kern="0" spc="-100" noProof="1">
                <a:solidFill>
                  <a:srgbClr val="FFFFFF"/>
                </a:solidFill>
                <a:latin typeface="Unbounded"/>
                <a:ea typeface="Unbounded"/>
              </a:rPr>
              <a:t>Три тезиса</a:t>
            </a:r>
            <a:endParaRPr lang="en-US" sz="5400" noProof="1"/>
          </a:p>
        </p:txBody>
      </p:sp>
      <p:sp>
        <p:nvSpPr>
          <p:cNvPr id="5" name="divider"/>
          <p:cNvSpPr/>
          <p:nvPr/>
        </p:nvSpPr>
        <p:spPr>
          <a:xfrm>
            <a:off x="1016000" y="3327400"/>
            <a:ext cx="27228800" cy="2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6" name="t1-num"/>
          <p:cNvSpPr txBox="1"/>
          <p:nvPr/>
        </p:nvSpPr>
        <p:spPr>
          <a:xfrm>
            <a:off x="1016000" y="4191000"/>
            <a:ext cx="13970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FF6600"/>
                </a:solidFill>
                <a:latin typeface="JetBrains Mono"/>
                <a:ea typeface="JetBrains Mono"/>
              </a:rPr>
              <a:t>01</a:t>
            </a:r>
            <a:endParaRPr lang="en-US" sz="3000" noProof="1"/>
          </a:p>
        </p:txBody>
      </p:sp>
      <p:sp>
        <p:nvSpPr>
          <p:cNvPr id="7" name="t1-text"/>
          <p:cNvSpPr txBox="1"/>
          <p:nvPr/>
        </p:nvSpPr>
        <p:spPr>
          <a:xfrm>
            <a:off x="2667000" y="4064000"/>
            <a:ext cx="165100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5000"/>
              </a:lnSpc>
            </a:pPr>
            <a:r>
              <a:rPr lang="en-US" sz="3000" b="1" noProof="1">
                <a:solidFill>
                  <a:srgbClr val="FFFFFF"/>
                </a:solidFill>
                <a:latin typeface="Unbounded"/>
                <a:ea typeface="Unbounded"/>
              </a:rPr>
              <a:t>Эффект даёт не модель, а перестройка процесса.</a:t>
            </a:r>
            <a:endParaRPr lang="en-US" sz="3000" noProof="1"/>
          </a:p>
        </p:txBody>
      </p:sp>
      <p:sp>
        <p:nvSpPr>
          <p:cNvPr id="8" name="t2-num"/>
          <p:cNvSpPr txBox="1"/>
          <p:nvPr/>
        </p:nvSpPr>
        <p:spPr>
          <a:xfrm>
            <a:off x="1016000" y="6350000"/>
            <a:ext cx="13970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FF6600"/>
                </a:solidFill>
                <a:latin typeface="JetBrains Mono"/>
                <a:ea typeface="JetBrains Mono"/>
              </a:rPr>
              <a:t>02</a:t>
            </a:r>
            <a:endParaRPr lang="en-US" sz="3000" noProof="1"/>
          </a:p>
        </p:txBody>
      </p:sp>
      <p:sp>
        <p:nvSpPr>
          <p:cNvPr id="9" name="t2-text"/>
          <p:cNvSpPr txBox="1"/>
          <p:nvPr/>
        </p:nvSpPr>
        <p:spPr>
          <a:xfrm>
            <a:off x="2667000" y="6223000"/>
            <a:ext cx="165100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5000"/>
              </a:lnSpc>
            </a:pPr>
            <a:r>
              <a:rPr lang="en-US" sz="3000" b="1" noProof="1">
                <a:solidFill>
                  <a:srgbClr val="FFFFFF"/>
                </a:solidFill>
                <a:latin typeface="Unbounded"/>
                <a:ea typeface="Unbounded"/>
              </a:rPr>
              <a:t>Очерёдность определяет цена ошибки: сначала сотрудники, потом клиенты.</a:t>
            </a:r>
            <a:endParaRPr lang="en-US" sz="3000" noProof="1"/>
          </a:p>
        </p:txBody>
      </p:sp>
      <p:sp>
        <p:nvSpPr>
          <p:cNvPr id="10" name="t3-num"/>
          <p:cNvSpPr txBox="1"/>
          <p:nvPr/>
        </p:nvSpPr>
        <p:spPr>
          <a:xfrm>
            <a:off x="1016000" y="8509000"/>
            <a:ext cx="1397000" cy="88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/>
          <a:lstStyle/>
          <a:p>
            <a:pPr>
              <a:lnSpc>
                <a:spcPct val="120000"/>
              </a:lnSpc>
            </a:pPr>
            <a:r>
              <a:rPr lang="en-US" sz="3000" b="1" noProof="1">
                <a:solidFill>
                  <a:srgbClr val="FF6600"/>
                </a:solidFill>
                <a:latin typeface="JetBrains Mono"/>
                <a:ea typeface="JetBrains Mono"/>
              </a:rPr>
              <a:t>03</a:t>
            </a:r>
            <a:endParaRPr lang="en-US" sz="3000" noProof="1"/>
          </a:p>
        </p:txBody>
      </p:sp>
      <p:sp>
        <p:nvSpPr>
          <p:cNvPr id="11" name="t3-text"/>
          <p:cNvSpPr txBox="1"/>
          <p:nvPr/>
        </p:nvSpPr>
        <p:spPr>
          <a:xfrm>
            <a:off x="2667000" y="8382000"/>
            <a:ext cx="16510000" cy="127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/>
          <a:lstStyle/>
          <a:p>
            <a:pPr>
              <a:lnSpc>
                <a:spcPct val="125000"/>
              </a:lnSpc>
            </a:pPr>
            <a:r>
              <a:rPr lang="en-US" sz="3000" b="1" noProof="1">
                <a:solidFill>
                  <a:srgbClr val="FFFFFF"/>
                </a:solidFill>
                <a:latin typeface="Unbounded"/>
                <a:ea typeface="Unbounded"/>
              </a:rPr>
              <a:t>Чужие средние не подходят: измеряйте сами — от базы до финансового результата.</a:t>
            </a:r>
            <a:endParaRPr lang="en-US" sz="3000" noProof="1"/>
          </a:p>
        </p:txBody>
      </p:sp>
      <p:sp>
        <p:nvSpPr>
          <p:cNvPr id="12" name="giant-num"/>
          <p:cNvSpPr txBox="1"/>
          <p:nvPr/>
        </p:nvSpPr>
        <p:spPr>
          <a:xfrm>
            <a:off x="21082000" y="4064000"/>
            <a:ext cx="7162800" cy="2794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pPr algn="r">
              <a:lnSpc>
                <a:spcPct val="120000"/>
              </a:lnSpc>
            </a:pPr>
            <a:r>
              <a:rPr lang="en-US" sz="18000" b="1" noProof="1">
                <a:solidFill>
                  <a:srgbClr val="A78BFA"/>
                </a:solidFill>
                <a:latin typeface="Unbounded"/>
                <a:ea typeface="Unbounded"/>
              </a:rPr>
              <a:t>21%</a:t>
            </a:r>
            <a:endParaRPr lang="en-US" sz="18000" noProof="1"/>
          </a:p>
        </p:txBody>
      </p:sp>
      <p:sp>
        <p:nvSpPr>
          <p:cNvPr id="13" name="giant-label"/>
          <p:cNvSpPr txBox="1"/>
          <p:nvPr/>
        </p:nvSpPr>
        <p:spPr>
          <a:xfrm>
            <a:off x="19050000" y="7112000"/>
            <a:ext cx="9194800" cy="889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>
              <a:lnSpc>
                <a:spcPct val="140000"/>
              </a:lnSpc>
            </a:pPr>
            <a:r>
              <a:rPr lang="en-US" sz="1500" noProof="1">
                <a:solidFill>
                  <a:srgbClr val="A39E98"/>
                </a:solidFill>
                <a:latin typeface="JetBrains Mono"/>
                <a:ea typeface="JetBrains Mono"/>
              </a:rPr>
              <a:t>КОМПАНИЙ РЕАЛЬНО ПЕРЕСТРОИЛИ ПРОЦЕССЫ ПОД ИИ — MCKINSEY, 2025</a:t>
            </a:r>
            <a:endParaRPr lang="en-US" sz="1500" noProof="1"/>
          </a:p>
        </p:txBody>
      </p:sp>
      <p:sp>
        <p:nvSpPr>
          <p:cNvPr id="14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A39E98"/>
                </a:solidFill>
                <a:latin typeface="JetBrains Mono"/>
                <a:ea typeface="JetBrains Mono"/>
              </a:rPr>
              <a:t>12 / 13</a:t>
            </a:r>
            <a:endParaRPr lang="en-US" sz="1500" noProof="1"/>
          </a:p>
        </p:txBody>
      </p:sp>
      <p:pic>
        <p:nvPicPr>
          <p:cNvPr id="15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16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17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18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A39E98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"/>
          <p:cNvSpPr/>
          <p:nvPr/>
        </p:nvSpPr>
        <p:spPr>
          <a:xfrm>
            <a:off x="508000" y="508000"/>
            <a:ext cx="28244800" cy="11176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</p:sp>
      <p:sp>
        <p:nvSpPr>
          <p:cNvPr id="3" name="thanks"/>
          <p:cNvSpPr txBox="1"/>
          <p:nvPr/>
        </p:nvSpPr>
        <p:spPr>
          <a:xfrm>
            <a:off x="1016000" y="3810000"/>
            <a:ext cx="27228800" cy="2159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2000" b="1" noProof="1">
                <a:solidFill>
                  <a:srgbClr val="000000"/>
                </a:solidFill>
                <a:latin typeface="Unbounded"/>
                <a:ea typeface="Unbounded"/>
              </a:rPr>
              <a:t>СПАСИБО</a:t>
            </a:r>
            <a:endParaRPr lang="en-US" sz="12000" noProof="1"/>
          </a:p>
        </p:txBody>
      </p:sp>
      <p:sp>
        <p:nvSpPr>
          <p:cNvPr id="4" name="tagline"/>
          <p:cNvSpPr txBox="1"/>
          <p:nvPr/>
        </p:nvSpPr>
        <p:spPr>
          <a:xfrm>
            <a:off x="1016000" y="6477000"/>
            <a:ext cx="27228800" cy="558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u="sng" kern="0" spc="200" noProof="1">
                <a:solidFill>
                  <a:srgbClr val="000000"/>
                </a:solidFill>
                <a:latin typeface="JetBrains Mono"/>
                <a:ea typeface="JetBrains Mono"/>
              </a:rPr>
              <a:t>ВОПРОСЫ — ПРО ВАШИ ПРОЦЕССЫ, А НЕ ПРО МОДЕЛИ</a:t>
            </a:r>
            <a:endParaRPr lang="en-US" sz="2000" noProof="1"/>
          </a:p>
        </p:txBody>
      </p:sp>
      <p:sp>
        <p:nvSpPr>
          <p:cNvPr id="5" name="contacts"/>
          <p:cNvSpPr txBox="1"/>
          <p:nvPr/>
        </p:nvSpPr>
        <p:spPr>
          <a:xfrm>
            <a:off x="1016000" y="7620000"/>
            <a:ext cx="27228800" cy="3810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МАТЕРИАЛЫ И ИСТОЧНИКИ — ПО ЗАПРОСУ · [@bzc_e]</a:t>
            </a:r>
            <a:endParaRPr lang="en-US" sz="1500" noProof="1"/>
          </a:p>
        </p:txBody>
      </p:sp>
      <p:sp>
        <p:nvSpPr>
          <p:cNvPr id="6" name="deco-violet"/>
          <p:cNvSpPr/>
          <p:nvPr/>
        </p:nvSpPr>
        <p:spPr>
          <a:xfrm>
            <a:off x="13868400" y="8763000"/>
            <a:ext cx="762000" cy="762000"/>
          </a:xfrm>
          <a:prstGeom prst="rect">
            <a:avLst/>
          </a:prstGeom>
          <a:solidFill>
            <a:srgbClr val="7C3AED"/>
          </a:solidFill>
          <a:ln>
            <a:noFill/>
          </a:ln>
        </p:spPr>
      </p:sp>
      <p:sp>
        <p:nvSpPr>
          <p:cNvPr id="7" name="deco-orange"/>
          <p:cNvSpPr/>
          <p:nvPr/>
        </p:nvSpPr>
        <p:spPr>
          <a:xfrm>
            <a:off x="14630400" y="8763000"/>
            <a:ext cx="762000" cy="762000"/>
          </a:xfrm>
          <a:prstGeom prst="rect">
            <a:avLst/>
          </a:prstGeom>
          <a:solidFill>
            <a:srgbClr val="FF6600"/>
          </a:solidFill>
          <a:ln>
            <a:noFill/>
          </a:ln>
        </p:spPr>
      </p:sp>
      <p:sp>
        <p:nvSpPr>
          <p:cNvPr id="8" name="pagenum"/>
          <p:cNvSpPr txBox="1"/>
          <p:nvPr/>
        </p:nvSpPr>
        <p:spPr>
          <a:xfrm>
            <a:off x="26162000" y="11303000"/>
            <a:ext cx="2082800" cy="355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r">
              <a:lnSpc>
                <a:spcPct val="120000"/>
              </a:lnSpc>
            </a:pPr>
            <a:r>
              <a:rPr lang="en-US" sz="1500" noProof="1">
                <a:solidFill>
                  <a:srgbClr val="666666"/>
                </a:solidFill>
                <a:latin typeface="JetBrains Mono"/>
                <a:ea typeface="JetBrains Mono"/>
              </a:rPr>
              <a:t>13 / 13</a:t>
            </a:r>
            <a:endParaRPr lang="en-US" sz="1500" noProof="1"/>
          </a:p>
        </p:txBody>
      </p:sp>
      <p:pic>
        <p:nvPicPr>
          <p:cNvPr id="9" name="hd-ipo30"/>
          <p:cNvPicPr/>
          <p:nvPr/>
        </p:nvPicPr>
        <p:blipFill>
          <a:blip r:embed="rId2"/>
          <a:srcRect t="-288" b="-288"/>
          <a:stretch>
            <a:fillRect/>
          </a:stretch>
        </p:blipFill>
        <p:spPr>
          <a:xfrm>
            <a:off x="26974800" y="711200"/>
            <a:ext cx="1270000" cy="1168400"/>
          </a:xfrm>
          <a:prstGeom prst="rect">
            <a:avLst/>
          </a:prstGeom>
          <a:ln>
            <a:noFill/>
          </a:ln>
        </p:spPr>
      </p:pic>
      <p:pic>
        <p:nvPicPr>
          <p:cNvPr id="10" name="ft-smao"/>
          <p:cNvPicPr/>
          <p:nvPr/>
        </p:nvPicPr>
        <p:blipFill>
          <a:blip r:embed="rId3"/>
          <a:srcRect t="-62" b="-62"/>
          <a:stretch>
            <a:fillRect/>
          </a:stretch>
        </p:blipFill>
        <p:spPr>
          <a:xfrm>
            <a:off x="1016000" y="10947400"/>
            <a:ext cx="406400" cy="584200"/>
          </a:xfrm>
          <a:prstGeom prst="rect">
            <a:avLst/>
          </a:prstGeom>
          <a:ln>
            <a:noFill/>
          </a:ln>
        </p:spPr>
      </p:pic>
      <p:pic>
        <p:nvPicPr>
          <p:cNvPr id="11" name="ft-ipo"/>
          <p:cNvPicPr/>
          <p:nvPr/>
        </p:nvPicPr>
        <p:blipFill>
          <a:blip r:embed="rId4"/>
          <a:srcRect t="-204" b="-204"/>
          <a:stretch>
            <a:fillRect/>
          </a:stretch>
        </p:blipFill>
        <p:spPr>
          <a:xfrm>
            <a:off x="1600200" y="10985500"/>
            <a:ext cx="558800" cy="495300"/>
          </a:xfrm>
          <a:prstGeom prst="rect">
            <a:avLst/>
          </a:prstGeom>
          <a:ln>
            <a:noFill/>
          </a:ln>
        </p:spPr>
      </p:pic>
      <p:sp>
        <p:nvSpPr>
          <p:cNvPr id="12" name="ft-conf"/>
          <p:cNvSpPr txBox="1"/>
          <p:nvPr/>
        </p:nvSpPr>
        <p:spPr>
          <a:xfrm>
            <a:off x="2413000" y="10947400"/>
            <a:ext cx="16510000" cy="5842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/>
          <a:lstStyle/>
          <a:p>
            <a:pPr algn="l">
              <a:lnSpc>
                <a:spcPct val="120000"/>
              </a:lnSpc>
            </a:pPr>
            <a:r>
              <a:rPr lang="en-US" sz="1200" kern="0" spc="100" noProof="1">
                <a:solidFill>
                  <a:srgbClr val="666666"/>
                </a:solidFill>
                <a:latin typeface="JetBrains Mono"/>
                <a:ea typeface="JetBrains Mono"/>
              </a:rPr>
              <a:t>МЕЖДУНАРОДНАЯ КОНФЕРЕНЦИЯ · ЦИФРА И ДЕНЬГИ: ТЕХНОЛОГИИ, АКТИВЫ, ФИНАНСЫ</a:t>
            </a:r>
            <a:endParaRPr lang="en-US" sz="1200" noProof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D">
  <a:themeElements>
    <a:clrScheme name="PPTD">
      <a:dk1>
        <a:srgbClr val="000000"/>
      </a:dk1>
      <a:lt1>
        <a:srgbClr val="FFFFFF"/>
      </a:lt1>
      <a:dk2>
        <a:srgbClr val="1F2937"/>
      </a:dk2>
      <a:lt2>
        <a:srgbClr val="F3F4F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PTD">
      <a:majorFont>
        <a:latin typeface="MiSans"/>
        <a:ea typeface="MiSans"/>
        <a:cs typeface="MiSans"/>
      </a:majorFont>
      <a:minorFont>
        <a:latin typeface="MiSans"/>
        <a:ea typeface="MiSans"/>
        <a:cs typeface="MiSans"/>
      </a:minorFont>
    </a:fontScheme>
    <a:fmtScheme name="PPTD">
      <a:fillStyleLst>
        <a:solidFill>
          <a:schemeClr val="accent1"/>
        </a:solidFill>
        <a:solidFill>
          <a:schemeClr val="accent2"/>
        </a:solidFill>
        <a:solidFill>
          <a:schemeClr val="accent3"/>
        </a:solidFill>
      </a:fillStyleLst>
      <a:lnStyleLst>
        <a:ln w="6350" cap="flat" cmpd="sng" algn="ctr">
          <a:solidFill>
            <a:schemeClr val="accent1"/>
          </a:solidFill>
          <a:prstDash val="solid"/>
        </a:ln>
        <a:ln w="12700" cap="flat" cmpd="sng" algn="ctr">
          <a:solidFill>
            <a:schemeClr val="accent1"/>
          </a:solidFill>
          <a:prstDash val="solid"/>
        </a:ln>
        <a:ln w="19050" cap="flat" cmpd="sng" algn="ctr">
          <a:solidFill>
            <a:schemeClr val="accent1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lt1"/>
        </a:solidFill>
        <a:solidFill>
          <a:schemeClr val="lt2"/>
        </a:solidFill>
        <a:solidFill>
          <a:schemeClr val="dk1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1679</Words>
  <Application>Microsoft Macintosh PowerPoint</Application>
  <PresentationFormat>Custom</PresentationFormat>
  <Paragraphs>232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Unbounded</vt:lpstr>
      <vt:lpstr>Inter</vt:lpstr>
      <vt:lpstr>JetBrains Mono</vt:lpstr>
      <vt:lpstr>PPTD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Трезвый взгляд на массовое внедрение ИИ</dc:title>
  <cp:lastModifiedBy>Евгений Брензович</cp:lastModifiedBy>
  <cp:revision>2</cp:revision>
  <dcterms:modified xsi:type="dcterms:W3CDTF">2026-09-08T13:49:35Z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/>
  </property>
</Properties>
</file>