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Default Extension="png" ContentType="image/png"/>
  <Default Extension="jpg" ContentType="image/jpeg"/>
  <Default Extension="jpeg" ContentType="image/jpeg"/>
  <Default Extension="gif" ContentType="image/gif"/>
  <Default Extension="svg" ContentType="image/svg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21945600" cy="12192000" type="custom"/>
  <p:notesSz cx="21945600" cy="12192000"/>
  <p:embeddedFontLst>
    <p:embeddedFont>
      <p:font typeface="Unbounded" charset="-122" pitchFamily="34"/>
      <p:regular r:id="rId16"/>
    </p:embeddedFont>
    <p:embeddedFont>
      <p:font typeface="Inter" charset="-122" pitchFamily="34"/>
      <p:regular r:id="rId17"/>
    </p:embeddedFont>
    <p:embeddedFont>
      <p:font typeface="JetBrains Mono" charset="-122" pitchFamily="34"/>
      <p:regular r:id="rId18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ableStyles" Target="tableStyles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1.png"/><Relationship Id="rId3" Type="http://schemas.openxmlformats.org/officeDocument/2006/relationships/image" Target="../media/image1_2.png"/><Relationship Id="rId4" Type="http://schemas.openxmlformats.org/officeDocument/2006/relationships/image" Target="../media/image1_3.png"/><Relationship Id="rId5" Type="http://schemas.openxmlformats.org/officeDocument/2006/relationships/image" Target="../media/image1_4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2.png"/><Relationship Id="rId3" Type="http://schemas.openxmlformats.org/officeDocument/2006/relationships/image" Target="../media/image1_3.png"/><Relationship Id="rId4" Type="http://schemas.openxmlformats.org/officeDocument/2006/relationships/image" Target="../media/image1_4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2.png"/><Relationship Id="rId3" Type="http://schemas.openxmlformats.org/officeDocument/2006/relationships/image" Target="../media/image1_3.png"/><Relationship Id="rId4" Type="http://schemas.openxmlformats.org/officeDocument/2006/relationships/image" Target="../media/image1_4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2.png"/><Relationship Id="rId3" Type="http://schemas.openxmlformats.org/officeDocument/2006/relationships/image" Target="../media/image1_3.png"/><Relationship Id="rId4" Type="http://schemas.openxmlformats.org/officeDocument/2006/relationships/image" Target="../media/image1_4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2.png"/><Relationship Id="rId3" Type="http://schemas.openxmlformats.org/officeDocument/2006/relationships/image" Target="../media/image1_3.png"/><Relationship Id="rId4" Type="http://schemas.openxmlformats.org/officeDocument/2006/relationships/image" Target="../media/image1_4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2.png"/><Relationship Id="rId3" Type="http://schemas.openxmlformats.org/officeDocument/2006/relationships/image" Target="../media/image1_3.png"/><Relationship Id="rId4" Type="http://schemas.openxmlformats.org/officeDocument/2006/relationships/image" Target="../media/image1_4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2.png"/><Relationship Id="rId3" Type="http://schemas.openxmlformats.org/officeDocument/2006/relationships/image" Target="../media/image1_3.png"/><Relationship Id="rId4" Type="http://schemas.openxmlformats.org/officeDocument/2006/relationships/image" Target="../media/image1_4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2.png"/><Relationship Id="rId3" Type="http://schemas.openxmlformats.org/officeDocument/2006/relationships/image" Target="../media/image1_3.png"/><Relationship Id="rId4" Type="http://schemas.openxmlformats.org/officeDocument/2006/relationships/image" Target="../media/image1_4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2.png"/><Relationship Id="rId3" Type="http://schemas.openxmlformats.org/officeDocument/2006/relationships/image" Target="../media/image1_3.png"/><Relationship Id="rId4" Type="http://schemas.openxmlformats.org/officeDocument/2006/relationships/image" Target="../media/image1_4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2.png"/><Relationship Id="rId3" Type="http://schemas.openxmlformats.org/officeDocument/2006/relationships/image" Target="../media/image1_3.png"/><Relationship Id="rId4" Type="http://schemas.openxmlformats.org/officeDocument/2006/relationships/image" Target="../media/image1_4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2.png"/><Relationship Id="rId3" Type="http://schemas.openxmlformats.org/officeDocument/2006/relationships/image" Target="../media/image1_3.png"/><Relationship Id="rId4" Type="http://schemas.openxmlformats.org/officeDocument/2006/relationships/image" Target="../media/image1_4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2.png"/><Relationship Id="rId3" Type="http://schemas.openxmlformats.org/officeDocument/2006/relationships/image" Target="../media/image1_3.png"/><Relationship Id="rId4" Type="http://schemas.openxmlformats.org/officeDocument/2006/relationships/image" Target="../media/image1_4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_1.png"/><Relationship Id="rId3" Type="http://schemas.openxmlformats.org/officeDocument/2006/relationships/image" Target="../media/image13_2.png"/><Relationship Id="rId4" Type="http://schemas.openxmlformats.org/officeDocument/2006/relationships/image" Target="../media/image1_2.png"/><Relationship Id="rId5" Type="http://schemas.openxmlformats.org/officeDocument/2006/relationships/image" Target="../media/image1_3.png"/><Relationship Id="rId6" Type="http://schemas.openxmlformats.org/officeDocument/2006/relationships/image" Target="../media/image1_4.png"/></Relationships>
</file>

<file path=ppt/slides/slide1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66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"/>
          <p:cNvSpPr/>
          <p:nvPr/>
        </p:nvSpPr>
        <p:spPr>
          <a:xfrm>
            <a:off x="457200" y="457200"/>
            <a:ext cx="21031200" cy="11277600"/>
          </a:xfrm>
          <a:prstGeom prst="rect">
            <a:avLst/>
          </a:prstGeom>
          <a:noFill/>
          <a:ln w="25400">
            <a:solidFill>
              <a:srgbClr val="FFFFFF"/>
            </a:solidFill>
          </a:ln>
        </p:spPr>
      </p:sp>
      <p:sp>
        <p:nvSpPr>
          <p:cNvPr id="3" name="logo-card"/>
          <p:cNvSpPr/>
          <p:nvPr/>
        </p:nvSpPr>
        <p:spPr>
          <a:xfrm>
            <a:off x="6210300" y="2921000"/>
            <a:ext cx="9525000" cy="5334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304800" dist="101600" dir="5400000" sx="100000" sy="100000" kx="0" ky="0" algn="bl" rotWithShape="0">
              <a:srgbClr val="000000">
                <a:alpha val="20000"/>
              </a:srgbClr>
            </a:outerShdw>
          </a:effectLst>
        </p:spPr>
      </p:sp>
      <p:pic>
        <p:nvPicPr>
          <p:cNvPr id="4" name="logo"/>
          <p:cNvPicPr/>
          <p:nvPr/>
        </p:nvPicPr>
        <p:blipFill>
          <a:blip r:embed="rId2"/>
          <a:srcRect l="-24684" r="-24684"/>
          <a:stretch>
            <a:fillRect/>
          </a:stretch>
        </p:blipFill>
        <p:spPr>
          <a:xfrm>
            <a:off x="6845300" y="3302000"/>
            <a:ext cx="8255000" cy="4572000"/>
          </a:xfrm>
          <a:prstGeom prst="rect">
            <a:avLst/>
          </a:prstGeom>
          <a:ln>
            <a:noFill/>
          </a:ln>
        </p:spPr>
      </p:pic>
      <p:sp>
        <p:nvSpPr>
          <p:cNvPr id="5" name="caption"/>
          <p:cNvSpPr txBox="1"/>
          <p:nvPr/>
        </p:nvSpPr>
        <p:spPr>
          <a:xfrm>
            <a:off x="4622800" y="8737600"/>
            <a:ext cx="1270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300" noProof="1" spc="300" kern="0">
                <a:solidFill>
                  <a:srgbClr val="FFFFFF"/>
                </a:solidFill>
                <a:latin typeface="JetBrains Mono"/>
                <a:ea typeface="JetBrains Mono"/>
              </a:rPr>
              <a:t>АССОЦИАЦИЯ УЧАСТНИКОВ РЫНКА ЭЛЕКТРОННОЙ КОММЕРЦИИ</a:t>
            </a:r>
            <a:endParaRPr lang="en-US" sz="1300" noProof="1"/>
          </a:p>
        </p:txBody>
      </p:sp>
      <p:pic>
        <p:nvPicPr>
          <p:cNvPr id="6" name="ft-smao"/>
          <p:cNvPicPr/>
          <p:nvPr/>
        </p:nvPicPr>
        <p:blipFill>
          <a:blip r:embed="rId3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7" name="ft-ipo"/>
          <p:cNvPicPr/>
          <p:nvPr/>
        </p:nvPicPr>
        <p:blipFill>
          <a:blip r:embed="rId4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8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9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01 / 13</a:t>
            </a:r>
            <a:endParaRPr lang="en-US" sz="1400" noProof="1"/>
          </a:p>
        </p:txBody>
      </p:sp>
      <p:pic>
        <p:nvPicPr>
          <p:cNvPr id="10" name="hd-ipo30"/>
          <p:cNvPicPr/>
          <p:nvPr/>
        </p:nvPicPr>
        <p:blipFill>
          <a:blip r:embed="rId5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66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812800" y="914400"/>
            <a:ext cx="4445000" cy="558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812800" y="914400"/>
            <a:ext cx="4445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 spc="200" kern="0">
                <a:solidFill>
                  <a:srgbClr val="FFFFFF"/>
                </a:solidFill>
                <a:latin typeface="JetBrains Mono"/>
                <a:ea typeface="JetBrains Mono"/>
              </a:rPr>
              <a:t>01 · ОТРЕЗВЛЕНИЕ РЫНКА</a:t>
            </a:r>
            <a:endParaRPr lang="en-US" sz="1500" noProof="1"/>
          </a:p>
        </p:txBody>
      </p:sp>
      <p:sp>
        <p:nvSpPr>
          <p:cNvPr id="4" name="divider"/>
          <p:cNvSpPr/>
          <p:nvPr/>
        </p:nvSpPr>
        <p:spPr>
          <a:xfrm>
            <a:off x="812800" y="2540000"/>
            <a:ext cx="20320000" cy="254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</p:sp>
      <p:sp>
        <p:nvSpPr>
          <p:cNvPr id="5" name="hook-big"/>
          <p:cNvSpPr txBox="1"/>
          <p:nvPr/>
        </p:nvSpPr>
        <p:spPr>
          <a:xfrm>
            <a:off x="812800" y="3683000"/>
            <a:ext cx="20320000" cy="266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60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МЕНЬШЕ 5%</a:t>
            </a:r>
            <a:endParaRPr lang="en-US" sz="16000" noProof="1"/>
          </a:p>
        </p:txBody>
      </p:sp>
      <p:sp>
        <p:nvSpPr>
          <p:cNvPr id="6" name="hook-label"/>
          <p:cNvSpPr txBox="1"/>
          <p:nvPr/>
        </p:nvSpPr>
        <p:spPr>
          <a:xfrm>
            <a:off x="2082800" y="6921500"/>
            <a:ext cx="1778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2700" noProof="1">
                <a:solidFill>
                  <a:srgbClr val="FFFFFF"/>
                </a:solidFill>
                <a:latin typeface="Inter"/>
                <a:ea typeface="Inter"/>
              </a:rPr>
              <a:t>вклад ИИ в EBIT у большинства отметивших эффект</a:t>
            </a:r>
            <a:endParaRPr lang="en-US" sz="2700" noProof="1"/>
          </a:p>
        </p:txBody>
      </p:sp>
      <p:pic>
        <p:nvPicPr>
          <p:cNvPr id="7" name="ft-smao"/>
          <p:cNvPicPr/>
          <p:nvPr/>
        </p:nvPicPr>
        <p:blipFill>
          <a:blip r:embed="rId2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8" name="ft-ipo"/>
          <p:cNvPicPr/>
          <p:nvPr/>
        </p:nvPicPr>
        <p:blipFill>
          <a:blip r:embed="rId3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9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10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02 / 13</a:t>
            </a:r>
            <a:endParaRPr lang="en-US" sz="1400" noProof="1"/>
          </a:p>
        </p:txBody>
      </p:sp>
      <p:pic>
        <p:nvPicPr>
          <p:cNvPr id="11" name="hd-ipo30"/>
          <p:cNvPicPr/>
          <p:nvPr/>
        </p:nvPicPr>
        <p:blipFill>
          <a:blip r:embed="rId4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66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812800" y="914400"/>
            <a:ext cx="4940300" cy="558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812800" y="914400"/>
            <a:ext cx="49403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 spc="200" kern="0">
                <a:solidFill>
                  <a:srgbClr val="FFFFFF"/>
                </a:solidFill>
                <a:latin typeface="JetBrains Mono"/>
                <a:ea typeface="JetBrains Mono"/>
              </a:rPr>
              <a:t>01 · ЧТО РЕАЛЬНО РАБОТАЕТ</a:t>
            </a:r>
            <a:endParaRPr lang="en-US" sz="1500" noProof="1"/>
          </a:p>
        </p:txBody>
      </p:sp>
      <p:sp>
        <p:nvSpPr>
          <p:cNvPr id="4" name="divider"/>
          <p:cNvSpPr/>
          <p:nvPr/>
        </p:nvSpPr>
        <p:spPr>
          <a:xfrm>
            <a:off x="812800" y="2540000"/>
            <a:ext cx="20320000" cy="254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</p:sp>
      <p:sp>
        <p:nvSpPr>
          <p:cNvPr id="5" name="hook-big"/>
          <p:cNvSpPr txBox="1"/>
          <p:nvPr/>
        </p:nvSpPr>
        <p:spPr>
          <a:xfrm>
            <a:off x="812800" y="3683000"/>
            <a:ext cx="20320000" cy="266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200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30%</a:t>
            </a:r>
            <a:endParaRPr lang="en-US" sz="20000" noProof="1"/>
          </a:p>
        </p:txBody>
      </p:sp>
      <p:sp>
        <p:nvSpPr>
          <p:cNvPr id="6" name="hook-label"/>
          <p:cNvSpPr txBox="1"/>
          <p:nvPr/>
        </p:nvSpPr>
        <p:spPr>
          <a:xfrm>
            <a:off x="2082800" y="6921500"/>
            <a:ext cx="1778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2700" noProof="1">
                <a:solidFill>
                  <a:srgbClr val="FFFFFF"/>
                </a:solidFill>
                <a:latin typeface="Inter"/>
                <a:ea typeface="Inter"/>
              </a:rPr>
              <a:t>разработчиков мало или совсем не доверяют сгенерированному коду</a:t>
            </a:r>
            <a:endParaRPr lang="en-US" sz="2700" noProof="1"/>
          </a:p>
        </p:txBody>
      </p:sp>
      <p:pic>
        <p:nvPicPr>
          <p:cNvPr id="7" name="ft-smao"/>
          <p:cNvPicPr/>
          <p:nvPr/>
        </p:nvPicPr>
        <p:blipFill>
          <a:blip r:embed="rId2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8" name="ft-ipo"/>
          <p:cNvPicPr/>
          <p:nvPr/>
        </p:nvPicPr>
        <p:blipFill>
          <a:blip r:embed="rId3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9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10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03 / 13</a:t>
            </a:r>
            <a:endParaRPr lang="en-US" sz="1400" noProof="1"/>
          </a:p>
        </p:txBody>
      </p:sp>
      <p:pic>
        <p:nvPicPr>
          <p:cNvPr id="11" name="hd-ipo30"/>
          <p:cNvPicPr/>
          <p:nvPr/>
        </p:nvPicPr>
        <p:blipFill>
          <a:blip r:embed="rId4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66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812800" y="914400"/>
            <a:ext cx="3124200" cy="558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812800" y="914400"/>
            <a:ext cx="31242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 spc="200" kern="0">
                <a:solidFill>
                  <a:srgbClr val="FFFFFF"/>
                </a:solidFill>
                <a:latin typeface="JetBrains Mono"/>
                <a:ea typeface="JetBrains Mono"/>
              </a:rPr>
              <a:t>02 · ЭКОНОМИКА</a:t>
            </a:r>
            <a:endParaRPr lang="en-US" sz="1500" noProof="1"/>
          </a:p>
        </p:txBody>
      </p:sp>
      <p:sp>
        <p:nvSpPr>
          <p:cNvPr id="4" name="divider"/>
          <p:cNvSpPr/>
          <p:nvPr/>
        </p:nvSpPr>
        <p:spPr>
          <a:xfrm>
            <a:off x="812800" y="2540000"/>
            <a:ext cx="20320000" cy="254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</p:sp>
      <p:sp>
        <p:nvSpPr>
          <p:cNvPr id="5" name="hook-big"/>
          <p:cNvSpPr txBox="1"/>
          <p:nvPr/>
        </p:nvSpPr>
        <p:spPr>
          <a:xfrm>
            <a:off x="812800" y="3683000"/>
            <a:ext cx="20320000" cy="266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3–5 МЕСЯЦЕВ</a:t>
            </a:r>
            <a:endParaRPr lang="en-US" sz="15000" noProof="1"/>
          </a:p>
        </p:txBody>
      </p:sp>
      <p:sp>
        <p:nvSpPr>
          <p:cNvPr id="6" name="hook-label"/>
          <p:cNvSpPr txBox="1"/>
          <p:nvPr/>
        </p:nvSpPr>
        <p:spPr>
          <a:xfrm>
            <a:off x="2082800" y="6921500"/>
            <a:ext cx="1778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2700" noProof="1">
                <a:solidFill>
                  <a:srgbClr val="FFFFFF"/>
                </a:solidFill>
                <a:latin typeface="Inter"/>
                <a:ea typeface="Inter"/>
              </a:rPr>
              <a:t>занимает только формальная закупка через тендер — дальше согласования</a:t>
            </a:r>
            <a:endParaRPr lang="en-US" sz="2700" noProof="1"/>
          </a:p>
        </p:txBody>
      </p:sp>
      <p:pic>
        <p:nvPicPr>
          <p:cNvPr id="7" name="ft-smao"/>
          <p:cNvPicPr/>
          <p:nvPr/>
        </p:nvPicPr>
        <p:blipFill>
          <a:blip r:embed="rId2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8" name="ft-ipo"/>
          <p:cNvPicPr/>
          <p:nvPr/>
        </p:nvPicPr>
        <p:blipFill>
          <a:blip r:embed="rId3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9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10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04 / 13</a:t>
            </a:r>
            <a:endParaRPr lang="en-US" sz="1400" noProof="1"/>
          </a:p>
        </p:txBody>
      </p:sp>
      <p:pic>
        <p:nvPicPr>
          <p:cNvPr id="11" name="hd-ipo30"/>
          <p:cNvPicPr/>
          <p:nvPr/>
        </p:nvPicPr>
        <p:blipFill>
          <a:blip r:embed="rId4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66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812800" y="914400"/>
            <a:ext cx="5435600" cy="558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812800" y="914400"/>
            <a:ext cx="54356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 spc="200" kern="0">
                <a:solidFill>
                  <a:srgbClr val="FFFFFF"/>
                </a:solidFill>
                <a:latin typeface="JetBrains Mono"/>
                <a:ea typeface="JetBrains Mono"/>
              </a:rPr>
              <a:t>03 · ТРИ ПОДХОДА К ВНЕДРЕНИЮ</a:t>
            </a:r>
            <a:endParaRPr lang="en-US" sz="1500" noProof="1"/>
          </a:p>
        </p:txBody>
      </p:sp>
      <p:sp>
        <p:nvSpPr>
          <p:cNvPr id="4" name="divider"/>
          <p:cNvSpPr/>
          <p:nvPr/>
        </p:nvSpPr>
        <p:spPr>
          <a:xfrm>
            <a:off x="812800" y="2540000"/>
            <a:ext cx="20320000" cy="254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</p:sp>
      <p:sp>
        <p:nvSpPr>
          <p:cNvPr id="5" name="hook-big"/>
          <p:cNvSpPr txBox="1"/>
          <p:nvPr/>
        </p:nvSpPr>
        <p:spPr>
          <a:xfrm>
            <a:off x="812800" y="3683000"/>
            <a:ext cx="20320000" cy="266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200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44%</a:t>
            </a:r>
            <a:endParaRPr lang="en-US" sz="20000" noProof="1"/>
          </a:p>
        </p:txBody>
      </p:sp>
      <p:sp>
        <p:nvSpPr>
          <p:cNvPr id="6" name="hook-label"/>
          <p:cNvSpPr txBox="1"/>
          <p:nvPr/>
        </p:nvSpPr>
        <p:spPr>
          <a:xfrm>
            <a:off x="2082800" y="6921500"/>
            <a:ext cx="1778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2700" noProof="1">
                <a:solidFill>
                  <a:srgbClr val="FFFFFF"/>
                </a:solidFill>
                <a:latin typeface="Inter"/>
                <a:ea typeface="Inter"/>
              </a:rPr>
              <a:t>сотрудников поколения Z признаются в саботаже ИИ-стратегии</a:t>
            </a:r>
            <a:endParaRPr lang="en-US" sz="2700" noProof="1"/>
          </a:p>
        </p:txBody>
      </p:sp>
      <p:pic>
        <p:nvPicPr>
          <p:cNvPr id="7" name="ft-smao"/>
          <p:cNvPicPr/>
          <p:nvPr/>
        </p:nvPicPr>
        <p:blipFill>
          <a:blip r:embed="rId2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8" name="ft-ipo"/>
          <p:cNvPicPr/>
          <p:nvPr/>
        </p:nvPicPr>
        <p:blipFill>
          <a:blip r:embed="rId3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9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10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05 / 13</a:t>
            </a:r>
            <a:endParaRPr lang="en-US" sz="1400" noProof="1"/>
          </a:p>
        </p:txBody>
      </p:sp>
      <p:pic>
        <p:nvPicPr>
          <p:cNvPr id="11" name="hd-ipo30"/>
          <p:cNvPicPr/>
          <p:nvPr/>
        </p:nvPicPr>
        <p:blipFill>
          <a:blip r:embed="rId4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66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812800" y="914400"/>
            <a:ext cx="4610100" cy="558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812800" y="914400"/>
            <a:ext cx="46101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 spc="200" kern="0">
                <a:solidFill>
                  <a:srgbClr val="FFFFFF"/>
                </a:solidFill>
                <a:latin typeface="JetBrains Mono"/>
                <a:ea typeface="JetBrains Mono"/>
              </a:rPr>
              <a:t>03 · СРАВНЕНИЕ ПОДХОДОВ</a:t>
            </a:r>
            <a:endParaRPr lang="en-US" sz="1500" noProof="1"/>
          </a:p>
        </p:txBody>
      </p:sp>
      <p:sp>
        <p:nvSpPr>
          <p:cNvPr id="4" name="divider"/>
          <p:cNvSpPr/>
          <p:nvPr/>
        </p:nvSpPr>
        <p:spPr>
          <a:xfrm>
            <a:off x="812800" y="2540000"/>
            <a:ext cx="20320000" cy="254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</p:sp>
      <p:sp>
        <p:nvSpPr>
          <p:cNvPr id="5" name="hook-big"/>
          <p:cNvSpPr txBox="1"/>
          <p:nvPr/>
        </p:nvSpPr>
        <p:spPr>
          <a:xfrm>
            <a:off x="812800" y="3683000"/>
            <a:ext cx="20320000" cy="266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220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6%</a:t>
            </a:r>
            <a:endParaRPr lang="en-US" sz="22000" noProof="1"/>
          </a:p>
        </p:txBody>
      </p:sp>
      <p:sp>
        <p:nvSpPr>
          <p:cNvPr id="6" name="hook-label"/>
          <p:cNvSpPr txBox="1"/>
          <p:nvPr/>
        </p:nvSpPr>
        <p:spPr>
          <a:xfrm>
            <a:off x="2082800" y="6921500"/>
            <a:ext cx="1778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2700" noProof="1">
                <a:solidFill>
                  <a:srgbClr val="FFFFFF"/>
                </a:solidFill>
                <a:latin typeface="Inter"/>
                <a:ea typeface="Inter"/>
              </a:rPr>
              <a:t>компаний получают от ИИ пять и более процентов EBIT</a:t>
            </a:r>
            <a:endParaRPr lang="en-US" sz="2700" noProof="1"/>
          </a:p>
        </p:txBody>
      </p:sp>
      <p:pic>
        <p:nvPicPr>
          <p:cNvPr id="7" name="ft-smao"/>
          <p:cNvPicPr/>
          <p:nvPr/>
        </p:nvPicPr>
        <p:blipFill>
          <a:blip r:embed="rId2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8" name="ft-ipo"/>
          <p:cNvPicPr/>
          <p:nvPr/>
        </p:nvPicPr>
        <p:blipFill>
          <a:blip r:embed="rId3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9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10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06 / 13</a:t>
            </a:r>
            <a:endParaRPr lang="en-US" sz="1400" noProof="1"/>
          </a:p>
        </p:txBody>
      </p:sp>
      <p:pic>
        <p:nvPicPr>
          <p:cNvPr id="11" name="hd-ipo30"/>
          <p:cNvPicPr/>
          <p:nvPr/>
        </p:nvPicPr>
        <p:blipFill>
          <a:blip r:embed="rId4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66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812800" y="914400"/>
            <a:ext cx="2959100" cy="558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812800" y="914400"/>
            <a:ext cx="29591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 spc="200" kern="0">
                <a:solidFill>
                  <a:srgbClr val="FFFFFF"/>
                </a:solidFill>
                <a:latin typeface="JetBrains Mono"/>
                <a:ea typeface="JetBrains Mono"/>
              </a:rPr>
              <a:t>04 · ОБУЧЕНИЕ</a:t>
            </a:r>
            <a:endParaRPr lang="en-US" sz="1500" noProof="1"/>
          </a:p>
        </p:txBody>
      </p:sp>
      <p:sp>
        <p:nvSpPr>
          <p:cNvPr id="4" name="divider"/>
          <p:cNvSpPr/>
          <p:nvPr/>
        </p:nvSpPr>
        <p:spPr>
          <a:xfrm>
            <a:off x="812800" y="2540000"/>
            <a:ext cx="20320000" cy="254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</p:sp>
      <p:sp>
        <p:nvSpPr>
          <p:cNvPr id="5" name="hook-big"/>
          <p:cNvSpPr txBox="1"/>
          <p:nvPr/>
        </p:nvSpPr>
        <p:spPr>
          <a:xfrm>
            <a:off x="812800" y="3683000"/>
            <a:ext cx="20320000" cy="266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80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1 + ИИ = 2</a:t>
            </a:r>
            <a:endParaRPr lang="en-US" sz="18000" noProof="1"/>
          </a:p>
        </p:txBody>
      </p:sp>
      <p:sp>
        <p:nvSpPr>
          <p:cNvPr id="6" name="hook-label"/>
          <p:cNvSpPr txBox="1"/>
          <p:nvPr/>
        </p:nvSpPr>
        <p:spPr>
          <a:xfrm>
            <a:off x="2082800" y="6921500"/>
            <a:ext cx="1778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2700" noProof="1">
                <a:solidFill>
                  <a:srgbClr val="FFFFFF"/>
                </a:solidFill>
                <a:latin typeface="Inter"/>
                <a:ea typeface="Inter"/>
              </a:rPr>
              <a:t>одиночка с ИИ сработал на уровне пары без ИИ — полевой эксперимент</a:t>
            </a:r>
            <a:endParaRPr lang="en-US" sz="2700" noProof="1"/>
          </a:p>
        </p:txBody>
      </p:sp>
      <p:pic>
        <p:nvPicPr>
          <p:cNvPr id="7" name="ft-smao"/>
          <p:cNvPicPr/>
          <p:nvPr/>
        </p:nvPicPr>
        <p:blipFill>
          <a:blip r:embed="rId2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8" name="ft-ipo"/>
          <p:cNvPicPr/>
          <p:nvPr/>
        </p:nvPicPr>
        <p:blipFill>
          <a:blip r:embed="rId3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9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10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07 / 13</a:t>
            </a:r>
            <a:endParaRPr lang="en-US" sz="1400" noProof="1"/>
          </a:p>
        </p:txBody>
      </p:sp>
      <p:pic>
        <p:nvPicPr>
          <p:cNvPr id="11" name="hd-ipo30"/>
          <p:cNvPicPr/>
          <p:nvPr/>
        </p:nvPicPr>
        <p:blipFill>
          <a:blip r:embed="rId4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66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812800" y="914400"/>
            <a:ext cx="5105400" cy="558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812800" y="914400"/>
            <a:ext cx="51054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 spc="200" kern="0">
                <a:solidFill>
                  <a:srgbClr val="FFFFFF"/>
                </a:solidFill>
                <a:latin typeface="JetBrains Mono"/>
                <a:ea typeface="JetBrains Mono"/>
              </a:rPr>
              <a:t>05 · ОЧЕРЁДНОСТЬ ВНЕДРЕНИЯ</a:t>
            </a:r>
            <a:endParaRPr lang="en-US" sz="1500" noProof="1"/>
          </a:p>
        </p:txBody>
      </p:sp>
      <p:sp>
        <p:nvSpPr>
          <p:cNvPr id="4" name="divider"/>
          <p:cNvSpPr/>
          <p:nvPr/>
        </p:nvSpPr>
        <p:spPr>
          <a:xfrm>
            <a:off x="812800" y="2540000"/>
            <a:ext cx="20320000" cy="254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</p:sp>
      <p:sp>
        <p:nvSpPr>
          <p:cNvPr id="5" name="hook-big"/>
          <p:cNvSpPr txBox="1"/>
          <p:nvPr/>
        </p:nvSpPr>
        <p:spPr>
          <a:xfrm>
            <a:off x="812800" y="3683000"/>
            <a:ext cx="20320000" cy="266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240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0</a:t>
            </a:r>
            <a:endParaRPr lang="en-US" sz="24000" noProof="1"/>
          </a:p>
        </p:txBody>
      </p:sp>
      <p:sp>
        <p:nvSpPr>
          <p:cNvPr id="6" name="hook-label"/>
          <p:cNvSpPr txBox="1"/>
          <p:nvPr/>
        </p:nvSpPr>
        <p:spPr>
          <a:xfrm>
            <a:off x="2082800" y="6921500"/>
            <a:ext cx="1778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2700" noProof="1">
                <a:solidFill>
                  <a:srgbClr val="FFFFFF"/>
                </a:solidFill>
                <a:latin typeface="Inter"/>
                <a:ea typeface="Inter"/>
              </a:rPr>
              <a:t>клиентских ИИ-кейсов — у организации со зрелой внутренней мультиагентной аналитикой</a:t>
            </a:r>
            <a:endParaRPr lang="en-US" sz="2700" noProof="1"/>
          </a:p>
        </p:txBody>
      </p:sp>
      <p:pic>
        <p:nvPicPr>
          <p:cNvPr id="7" name="ft-smao"/>
          <p:cNvPicPr/>
          <p:nvPr/>
        </p:nvPicPr>
        <p:blipFill>
          <a:blip r:embed="rId2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8" name="ft-ipo"/>
          <p:cNvPicPr/>
          <p:nvPr/>
        </p:nvPicPr>
        <p:blipFill>
          <a:blip r:embed="rId3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9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10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08 / 13</a:t>
            </a:r>
            <a:endParaRPr lang="en-US" sz="1400" noProof="1"/>
          </a:p>
        </p:txBody>
      </p:sp>
      <p:pic>
        <p:nvPicPr>
          <p:cNvPr id="11" name="hd-ipo30"/>
          <p:cNvPicPr/>
          <p:nvPr/>
        </p:nvPicPr>
        <p:blipFill>
          <a:blip r:embed="rId4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66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812800" y="914400"/>
            <a:ext cx="5435600" cy="558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812800" y="914400"/>
            <a:ext cx="54356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 spc="200" kern="0">
                <a:solidFill>
                  <a:srgbClr val="FFFFFF"/>
                </a:solidFill>
                <a:latin typeface="JetBrains Mono"/>
                <a:ea typeface="JetBrains Mono"/>
              </a:rPr>
              <a:t>05 · ГДЕ ЭФФЕКТ УЖЕ ПОСЧИТАН</a:t>
            </a:r>
            <a:endParaRPr lang="en-US" sz="1500" noProof="1"/>
          </a:p>
        </p:txBody>
      </p:sp>
      <p:sp>
        <p:nvSpPr>
          <p:cNvPr id="4" name="divider"/>
          <p:cNvSpPr/>
          <p:nvPr/>
        </p:nvSpPr>
        <p:spPr>
          <a:xfrm>
            <a:off x="812800" y="2540000"/>
            <a:ext cx="20320000" cy="254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</p:sp>
      <p:sp>
        <p:nvSpPr>
          <p:cNvPr id="5" name="hook-big"/>
          <p:cNvSpPr txBox="1"/>
          <p:nvPr/>
        </p:nvSpPr>
        <p:spPr>
          <a:xfrm>
            <a:off x="812800" y="3683000"/>
            <a:ext cx="20320000" cy="266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200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+40%</a:t>
            </a:r>
            <a:endParaRPr lang="en-US" sz="20000" noProof="1"/>
          </a:p>
        </p:txBody>
      </p:sp>
      <p:sp>
        <p:nvSpPr>
          <p:cNvPr id="6" name="hook-label"/>
          <p:cNvSpPr txBox="1"/>
          <p:nvPr/>
        </p:nvSpPr>
        <p:spPr>
          <a:xfrm>
            <a:off x="2082800" y="6921500"/>
            <a:ext cx="1778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2700" noProof="1">
                <a:solidFill>
                  <a:srgbClr val="FFFFFF"/>
                </a:solidFill>
                <a:latin typeface="Inter"/>
                <a:ea typeface="Inter"/>
              </a:rPr>
              <a:t>рост доли тромболизиса в инсультных центрах с ИИ</a:t>
            </a:r>
            <a:endParaRPr lang="en-US" sz="2700" noProof="1"/>
          </a:p>
        </p:txBody>
      </p:sp>
      <p:pic>
        <p:nvPicPr>
          <p:cNvPr id="7" name="ft-smao"/>
          <p:cNvPicPr/>
          <p:nvPr/>
        </p:nvPicPr>
        <p:blipFill>
          <a:blip r:embed="rId2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8" name="ft-ipo"/>
          <p:cNvPicPr/>
          <p:nvPr/>
        </p:nvPicPr>
        <p:blipFill>
          <a:blip r:embed="rId3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9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10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09 / 13</a:t>
            </a:r>
            <a:endParaRPr lang="en-US" sz="1400" noProof="1"/>
          </a:p>
        </p:txBody>
      </p:sp>
      <p:pic>
        <p:nvPicPr>
          <p:cNvPr id="11" name="hd-ipo30"/>
          <p:cNvPicPr/>
          <p:nvPr/>
        </p:nvPicPr>
        <p:blipFill>
          <a:blip r:embed="rId4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66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812800" y="914400"/>
            <a:ext cx="2794000" cy="558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812800" y="914400"/>
            <a:ext cx="279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 spc="200" kern="0">
                <a:solidFill>
                  <a:srgbClr val="FFFFFF"/>
                </a:solidFill>
                <a:latin typeface="JetBrains Mono"/>
                <a:ea typeface="JetBrains Mono"/>
              </a:rPr>
              <a:t>06 · МЕТРИКИ</a:t>
            </a:r>
            <a:endParaRPr lang="en-US" sz="1500" noProof="1"/>
          </a:p>
        </p:txBody>
      </p:sp>
      <p:sp>
        <p:nvSpPr>
          <p:cNvPr id="4" name="divider"/>
          <p:cNvSpPr/>
          <p:nvPr/>
        </p:nvSpPr>
        <p:spPr>
          <a:xfrm>
            <a:off x="812800" y="2540000"/>
            <a:ext cx="20320000" cy="254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</p:sp>
      <p:sp>
        <p:nvSpPr>
          <p:cNvPr id="5" name="hook-big"/>
          <p:cNvSpPr txBox="1"/>
          <p:nvPr/>
        </p:nvSpPr>
        <p:spPr>
          <a:xfrm>
            <a:off x="812800" y="3683000"/>
            <a:ext cx="20320000" cy="266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5 УРОВНЕЙ</a:t>
            </a:r>
            <a:endParaRPr lang="en-US" sz="15000" noProof="1"/>
          </a:p>
        </p:txBody>
      </p:sp>
      <p:sp>
        <p:nvSpPr>
          <p:cNvPr id="6" name="hook-label"/>
          <p:cNvSpPr txBox="1"/>
          <p:nvPr/>
        </p:nvSpPr>
        <p:spPr>
          <a:xfrm>
            <a:off x="2082800" y="6921500"/>
            <a:ext cx="1778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2700" noProof="1">
                <a:solidFill>
                  <a:srgbClr val="FFFFFF"/>
                </a:solidFill>
                <a:latin typeface="Inter"/>
                <a:ea typeface="Inter"/>
              </a:rPr>
              <a:t>зрелости оценки диалогового ИИ — от «ничего» до LLM-судей над каждым диалогом</a:t>
            </a:r>
            <a:endParaRPr lang="en-US" sz="2700" noProof="1"/>
          </a:p>
        </p:txBody>
      </p:sp>
      <p:pic>
        <p:nvPicPr>
          <p:cNvPr id="7" name="ft-smao"/>
          <p:cNvPicPr/>
          <p:nvPr/>
        </p:nvPicPr>
        <p:blipFill>
          <a:blip r:embed="rId2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8" name="ft-ipo"/>
          <p:cNvPicPr/>
          <p:nvPr/>
        </p:nvPicPr>
        <p:blipFill>
          <a:blip r:embed="rId3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9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10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10 / 13</a:t>
            </a:r>
            <a:endParaRPr lang="en-US" sz="1400" noProof="1"/>
          </a:p>
        </p:txBody>
      </p:sp>
      <p:pic>
        <p:nvPicPr>
          <p:cNvPr id="11" name="hd-ipo30"/>
          <p:cNvPicPr/>
          <p:nvPr/>
        </p:nvPicPr>
        <p:blipFill>
          <a:blip r:embed="rId4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66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812800" y="914400"/>
            <a:ext cx="3619500" cy="558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812800" y="914400"/>
            <a:ext cx="36195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 spc="200" kern="0">
                <a:solidFill>
                  <a:srgbClr val="FFFFFF"/>
                </a:solidFill>
                <a:latin typeface="JetBrains Mono"/>
                <a:ea typeface="JetBrains Mono"/>
              </a:rPr>
              <a:t>07 · МИРОВОЙ ОПЫТ</a:t>
            </a:r>
            <a:endParaRPr lang="en-US" sz="1500" noProof="1"/>
          </a:p>
        </p:txBody>
      </p:sp>
      <p:sp>
        <p:nvSpPr>
          <p:cNvPr id="4" name="divider"/>
          <p:cNvSpPr/>
          <p:nvPr/>
        </p:nvSpPr>
        <p:spPr>
          <a:xfrm>
            <a:off x="812800" y="2540000"/>
            <a:ext cx="20320000" cy="254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</p:sp>
      <p:sp>
        <p:nvSpPr>
          <p:cNvPr id="5" name="hook-big"/>
          <p:cNvSpPr txBox="1"/>
          <p:nvPr/>
        </p:nvSpPr>
        <p:spPr>
          <a:xfrm>
            <a:off x="812800" y="3683000"/>
            <a:ext cx="20320000" cy="266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80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30 МЛРД</a:t>
            </a:r>
            <a:endParaRPr lang="en-US" sz="18000" noProof="1"/>
          </a:p>
        </p:txBody>
      </p:sp>
      <p:sp>
        <p:nvSpPr>
          <p:cNvPr id="6" name="hook-label"/>
          <p:cNvSpPr txBox="1"/>
          <p:nvPr/>
        </p:nvSpPr>
        <p:spPr>
          <a:xfrm>
            <a:off x="2082800" y="6921500"/>
            <a:ext cx="1778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2700" noProof="1">
                <a:solidFill>
                  <a:srgbClr val="FFFFFF"/>
                </a:solidFill>
                <a:latin typeface="Inter"/>
                <a:ea typeface="Inter"/>
              </a:rPr>
              <a:t>параметров суверенной модели Бразилии — обучена на 500 млрд токенов португальского</a:t>
            </a:r>
            <a:endParaRPr lang="en-US" sz="2700" noProof="1"/>
          </a:p>
        </p:txBody>
      </p:sp>
      <p:pic>
        <p:nvPicPr>
          <p:cNvPr id="7" name="ft-smao"/>
          <p:cNvPicPr/>
          <p:nvPr/>
        </p:nvPicPr>
        <p:blipFill>
          <a:blip r:embed="rId2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8" name="ft-ipo"/>
          <p:cNvPicPr/>
          <p:nvPr/>
        </p:nvPicPr>
        <p:blipFill>
          <a:blip r:embed="rId3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9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10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11 / 13</a:t>
            </a:r>
            <a:endParaRPr lang="en-US" sz="1400" noProof="1"/>
          </a:p>
        </p:txBody>
      </p:sp>
      <p:pic>
        <p:nvPicPr>
          <p:cNvPr id="11" name="hd-ipo30"/>
          <p:cNvPicPr/>
          <p:nvPr/>
        </p:nvPicPr>
        <p:blipFill>
          <a:blip r:embed="rId4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66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812800" y="914400"/>
            <a:ext cx="1803400" cy="558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812800" y="914400"/>
            <a:ext cx="18034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 spc="200" kern="0">
                <a:solidFill>
                  <a:srgbClr val="FFFFFF"/>
                </a:solidFill>
                <a:latin typeface="JetBrains Mono"/>
                <a:ea typeface="JetBrains Mono"/>
              </a:rPr>
              <a:t>ВЫВОДЫ</a:t>
            </a:r>
            <a:endParaRPr lang="en-US" sz="1500" noProof="1"/>
          </a:p>
        </p:txBody>
      </p:sp>
      <p:sp>
        <p:nvSpPr>
          <p:cNvPr id="4" name="divider"/>
          <p:cNvSpPr/>
          <p:nvPr/>
        </p:nvSpPr>
        <p:spPr>
          <a:xfrm>
            <a:off x="812800" y="2540000"/>
            <a:ext cx="20320000" cy="254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</p:sp>
      <p:sp>
        <p:nvSpPr>
          <p:cNvPr id="5" name="hook-big"/>
          <p:cNvSpPr txBox="1"/>
          <p:nvPr/>
        </p:nvSpPr>
        <p:spPr>
          <a:xfrm>
            <a:off x="812800" y="3683000"/>
            <a:ext cx="20320000" cy="266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30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24+ МЕСЯЦЕВ</a:t>
            </a:r>
            <a:endParaRPr lang="en-US" sz="13000" noProof="1"/>
          </a:p>
        </p:txBody>
      </p:sp>
      <p:sp>
        <p:nvSpPr>
          <p:cNvPr id="6" name="hook-label"/>
          <p:cNvSpPr txBox="1"/>
          <p:nvPr/>
        </p:nvSpPr>
        <p:spPr>
          <a:xfrm>
            <a:off x="2082800" y="6921500"/>
            <a:ext cx="1778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2700" noProof="1">
                <a:solidFill>
                  <a:srgbClr val="FFFFFF"/>
                </a:solidFill>
                <a:latin typeface="Inter"/>
                <a:ea typeface="Inter"/>
              </a:rPr>
              <a:t>до AI-first моделей: ассистент — основной канал, а контроль пока не определён</a:t>
            </a:r>
            <a:endParaRPr lang="en-US" sz="2700" noProof="1"/>
          </a:p>
        </p:txBody>
      </p:sp>
      <p:pic>
        <p:nvPicPr>
          <p:cNvPr id="7" name="ft-smao"/>
          <p:cNvPicPr/>
          <p:nvPr/>
        </p:nvPicPr>
        <p:blipFill>
          <a:blip r:embed="rId2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8" name="ft-ipo"/>
          <p:cNvPicPr/>
          <p:nvPr/>
        </p:nvPicPr>
        <p:blipFill>
          <a:blip r:embed="rId3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9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10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12 / 13</a:t>
            </a:r>
            <a:endParaRPr lang="en-US" sz="1400" noProof="1"/>
          </a:p>
        </p:txBody>
      </p:sp>
      <p:pic>
        <p:nvPicPr>
          <p:cNvPr id="11" name="hd-ipo30"/>
          <p:cNvPicPr/>
          <p:nvPr/>
        </p:nvPicPr>
        <p:blipFill>
          <a:blip r:embed="rId4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66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812800" y="914400"/>
            <a:ext cx="3619500" cy="558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812800" y="914400"/>
            <a:ext cx="36195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 spc="200" kern="0">
                <a:solidFill>
                  <a:srgbClr val="FFFFFF"/>
                </a:solidFill>
                <a:latin typeface="JetBrains Mono"/>
                <a:ea typeface="JetBrains Mono"/>
              </a:rPr>
              <a:t>ФИНАЛ · МАТЕРИАЛЫ</a:t>
            </a:r>
            <a:endParaRPr lang="en-US" sz="1500" noProof="1"/>
          </a:p>
        </p:txBody>
      </p:sp>
      <p:sp>
        <p:nvSpPr>
          <p:cNvPr id="4" name="divider"/>
          <p:cNvSpPr/>
          <p:nvPr/>
        </p:nvSpPr>
        <p:spPr>
          <a:xfrm>
            <a:off x="812800" y="2540000"/>
            <a:ext cx="20320000" cy="254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</p:sp>
      <p:sp>
        <p:nvSpPr>
          <p:cNvPr id="5" name="big"/>
          <p:cNvSpPr txBox="1"/>
          <p:nvPr/>
        </p:nvSpPr>
        <p:spPr>
          <a:xfrm>
            <a:off x="1219200" y="3175000"/>
            <a:ext cx="12954000" cy="228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60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ОБУЧЕНИЕ</a:t>
            </a:r>
            <a:endParaRPr lang="en-US" sz="6000" noProof="1"/>
          </a:p>
          <a:p>
            <a:pPr algn="l">
              <a:lnSpc>
                <a:spcPct val="120000"/>
              </a:lnSpc>
            </a:pPr>
            <a:r>
              <a:rPr lang="en-US" sz="60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ИИ-АГЕНТАМ</a:t>
            </a:r>
            <a:endParaRPr lang="en-US" sz="6000" noProof="1"/>
          </a:p>
        </p:txBody>
      </p:sp>
      <p:sp>
        <p:nvSpPr>
          <p:cNvPr id="6" name="url"/>
          <p:cNvSpPr txBox="1"/>
          <p:nvPr/>
        </p:nvSpPr>
        <p:spPr>
          <a:xfrm>
            <a:off x="1219200" y="6172200"/>
            <a:ext cx="10160000" cy="60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3200" noProof="1" b="1" spc="200" kern="0">
                <a:solidFill>
                  <a:srgbClr val="FFFFFF"/>
                </a:solidFill>
                <a:latin typeface="JetBrains Mono"/>
                <a:ea typeface="JetBrains Mono"/>
              </a:rPr>
              <a:t>AI.ARCKEP.RU</a:t>
            </a:r>
            <a:endParaRPr lang="en-US" sz="3200" noProof="1"/>
          </a:p>
        </p:txBody>
      </p:sp>
      <p:sp>
        <p:nvSpPr>
          <p:cNvPr id="7" name="sublabel"/>
          <p:cNvSpPr txBox="1"/>
          <p:nvPr/>
        </p:nvSpPr>
        <p:spPr>
          <a:xfrm>
            <a:off x="1219200" y="7010400"/>
            <a:ext cx="114300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2200" noProof="1">
                <a:solidFill>
                  <a:srgbClr val="FFFFFF">
                    <a:alpha val="70196"/>
                  </a:srgbClr>
                </a:solidFill>
                <a:latin typeface="Inter"/>
                <a:ea typeface="Inter"/>
              </a:rPr>
              <a:t>платформа AIStudy — курсы и практика по агентам</a:t>
            </a:r>
            <a:endParaRPr lang="en-US" sz="2200" noProof="1"/>
          </a:p>
        </p:txBody>
      </p:sp>
      <p:pic>
        <p:nvPicPr>
          <p:cNvPr id="8" name="chip-logo"/>
          <p:cNvPicPr/>
          <p:nvPr/>
        </p:nvPicPr>
        <p:blipFill>
          <a:blip r:embed="rId2"/>
          <a:stretch>
            <a:fillRect/>
          </a:stretch>
        </p:blipFill>
        <p:spPr>
          <a:xfrm>
            <a:off x="1219200" y="8128000"/>
            <a:ext cx="5080000" cy="990600"/>
          </a:xfrm>
          <a:prstGeom prst="roundRect">
            <a:avLst>
              <a:gd name="adj" fmla="val 14000"/>
            </a:avLst>
          </a:prstGeom>
          <a:ln>
            <a:noFill/>
          </a:ln>
          <a:effectLst>
            <a:outerShdw blurRad="203200" dist="76200" dir="5400000" sx="100000" sy="100000" kx="0" ky="0" algn="bl" rotWithShape="0">
              <a:srgbClr val="000000">
                <a:alpha val="18039"/>
              </a:srgbClr>
            </a:outerShdw>
          </a:effectLst>
        </p:spPr>
      </p:pic>
      <p:sp>
        <p:nvSpPr>
          <p:cNvPr id="9" name="qr-card"/>
          <p:cNvSpPr/>
          <p:nvPr/>
        </p:nvSpPr>
        <p:spPr>
          <a:xfrm>
            <a:off x="14935200" y="3175000"/>
            <a:ext cx="4826000" cy="4826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>
            <a:outerShdw blurRad="304800" dist="101600" dir="5400000" sx="100000" sy="100000" kx="0" ky="0" algn="bl" rotWithShape="0">
              <a:srgbClr val="000000">
                <a:alpha val="20000"/>
              </a:srgbClr>
            </a:outerShdw>
          </a:effectLst>
        </p:spPr>
      </p:sp>
      <p:pic>
        <p:nvPicPr>
          <p:cNvPr id="10" name="qr"/>
          <p:cNvPicPr/>
          <p:nvPr/>
        </p:nvPicPr>
        <p:blipFill>
          <a:blip r:embed="rId3"/>
          <a:srcRect l="0" r="0"/>
          <a:stretch>
            <a:fillRect/>
          </a:stretch>
        </p:blipFill>
        <p:spPr>
          <a:xfrm>
            <a:off x="15316200" y="3556000"/>
            <a:ext cx="4064000" cy="4064000"/>
          </a:xfrm>
          <a:prstGeom prst="rect">
            <a:avLst/>
          </a:prstGeom>
          <a:ln>
            <a:noFill/>
          </a:ln>
        </p:spPr>
      </p:pic>
      <p:sp>
        <p:nvSpPr>
          <p:cNvPr id="11" name="qr-hint"/>
          <p:cNvSpPr txBox="1"/>
          <p:nvPr/>
        </p:nvSpPr>
        <p:spPr>
          <a:xfrm>
            <a:off x="14935200" y="8331200"/>
            <a:ext cx="4826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300" noProof="1" spc="200" kern="0">
                <a:solidFill>
                  <a:srgbClr val="FFFFFF">
                    <a:alpha val="70196"/>
                  </a:srgbClr>
                </a:solidFill>
                <a:latin typeface="JetBrains Mono"/>
                <a:ea typeface="JetBrains Mono"/>
              </a:rPr>
              <a:t>НАВЕДИТЕ КАМЕРУ</a:t>
            </a:r>
            <a:endParaRPr lang="en-US" sz="1300" noProof="1"/>
          </a:p>
        </p:txBody>
      </p:sp>
      <p:pic>
        <p:nvPicPr>
          <p:cNvPr id="12" name="ft-smao"/>
          <p:cNvPicPr/>
          <p:nvPr/>
        </p:nvPicPr>
        <p:blipFill>
          <a:blip r:embed="rId4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13" name="ft-ipo"/>
          <p:cNvPicPr/>
          <p:nvPr/>
        </p:nvPicPr>
        <p:blipFill>
          <a:blip r:embed="rId5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14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15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13 / 13</a:t>
            </a:r>
            <a:endParaRPr lang="en-US" sz="1400" noProof="1"/>
          </a:p>
        </p:txBody>
      </p:sp>
      <p:pic>
        <p:nvPicPr>
          <p:cNvPr id="16" name="hd-ipo30"/>
          <p:cNvPicPr/>
          <p:nvPr/>
        </p:nvPicPr>
        <p:blipFill>
          <a:blip r:embed="rId6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PTD">
  <a:themeElements>
    <a:clrScheme name="PPTD">
      <a:dk1>
        <a:srgbClr val="000000"/>
      </a:dk1>
      <a:lt1>
        <a:srgbClr val="FFFFFF"/>
      </a:lt1>
      <a:dk2>
        <a:srgbClr val="1F2937"/>
      </a:dk2>
      <a:lt2>
        <a:srgbClr val="F3F4F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PTD">
      <a:majorFont>
        <a:latin typeface="MiSans"/>
        <a:ea typeface="MiSans"/>
        <a:cs typeface="MiSans"/>
      </a:majorFont>
      <a:minorFont>
        <a:latin typeface="MiSans"/>
        <a:ea typeface="MiSans"/>
        <a:cs typeface="MiSans"/>
      </a:minorFont>
    </a:fontScheme>
    <a:fmtScheme name="PPTD">
      <a:fillStyleLst>
        <a:solidFill>
          <a:schemeClr val="accent1"/>
        </a:solidFill>
        <a:solidFill>
          <a:schemeClr val="accent2"/>
        </a:solidFill>
        <a:solidFill>
          <a:schemeClr val="accent3"/>
        </a:solidFill>
      </a:fillStyleLst>
      <a:lnStyleLst>
        <a:ln w="6350" cap="flat" cmpd="sng" algn="ctr">
          <a:solidFill>
            <a:schemeClr val="accent1"/>
          </a:solidFill>
          <a:prstDash val="solid"/>
        </a:ln>
        <a:ln w="12700" cap="flat" cmpd="sng" algn="ctr">
          <a:solidFill>
            <a:schemeClr val="accent1"/>
          </a:solidFill>
          <a:prstDash val="solid"/>
        </a:ln>
        <a:ln w="19050" cap="flat" cmpd="sng" algn="ctr">
          <a:solidFill>
            <a:schemeClr val="accent1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lt1"/>
        </a:solidFill>
        <a:solidFill>
          <a:schemeClr val="lt2"/>
        </a:solidFill>
        <a:solidFill>
          <a:schemeClr val="dk1"/>
        </a:solidFill>
      </a:bgFillStyleLst>
    </a:fmtScheme>
  </a:themeElements>
</a:theme>
</file>

<file path=customXml/provenance.xml><?xml version="1.0" encoding="utf-8"?>
<provenance xmlns="urn:kimi:pptd:provenance">
  <producer>Kimi Slides/Design</producer>
  <statement>Built by Kimi Slides/Design with PPTD</statement>
</provenance>
</file>

<file path=docProps/app.xml><?xml version="1.0" encoding="utf-8"?>
<Properties xmlns="http://schemas.openxmlformats.org/officeDocument/2006/extended-properties">
  <Application>Neo Design</Application>
  <Slides>13</Slides>
</Properties>
</file>

<file path=docProps/core.xml><?xml version="1.0" encoding="utf-8"?>
<cp:coreProperties xmlns:dc="http://purl.org/dc/elements/1.1/" xmlns:cp="http://schemas.openxmlformats.org/package/2006/metadata/core-properties">
  <dc:title>Трезвый взгляд на ИИ — правый экран (АУРЭК / AIStudy)</dc:title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4" name="AIGC">
    <vt:lpwstr/>
  </property>
</Properties>
</file>